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81" r:id="rId5"/>
    <p:sldId id="282" r:id="rId6"/>
    <p:sldId id="283" r:id="rId7"/>
    <p:sldId id="284" r:id="rId8"/>
    <p:sldId id="285" r:id="rId9"/>
    <p:sldId id="286" r:id="rId10"/>
    <p:sldId id="287" r:id="rId11"/>
    <p:sldId id="291" r:id="rId12"/>
    <p:sldId id="292" r:id="rId13"/>
    <p:sldId id="288" r:id="rId14"/>
    <p:sldId id="289" r:id="rId15"/>
    <p:sldId id="290" r:id="rId16"/>
    <p:sldId id="293" r:id="rId17"/>
    <p:sldId id="294" r:id="rId18"/>
    <p:sldId id="295" r:id="rId19"/>
    <p:sldId id="296" r:id="rId20"/>
    <p:sldId id="297" r:id="rId21"/>
    <p:sldId id="348" r:id="rId22"/>
    <p:sldId id="298" r:id="rId23"/>
    <p:sldId id="349" r:id="rId24"/>
    <p:sldId id="350" r:id="rId25"/>
    <p:sldId id="351" r:id="rId26"/>
    <p:sldId id="352" r:id="rId27"/>
    <p:sldId id="353" r:id="rId28"/>
    <p:sldId id="354" r:id="rId29"/>
    <p:sldId id="355" r:id="rId30"/>
    <p:sldId id="356" r:id="rId31"/>
    <p:sldId id="260" r:id="rId32"/>
    <p:sldId id="276" r:id="rId33"/>
    <p:sldId id="279" r:id="rId34"/>
    <p:sldId id="277" r:id="rId35"/>
    <p:sldId id="278" r:id="rId36"/>
    <p:sldId id="258" r:id="rId37"/>
    <p:sldId id="357" r:id="rId38"/>
    <p:sldId id="273" r:id="rId39"/>
    <p:sldId id="272" r:id="rId40"/>
    <p:sldId id="271" r:id="rId41"/>
    <p:sldId id="270" r:id="rId42"/>
    <p:sldId id="275" r:id="rId43"/>
    <p:sldId id="269" r:id="rId44"/>
    <p:sldId id="274" r:id="rId45"/>
    <p:sldId id="268" r:id="rId46"/>
    <p:sldId id="265" r:id="rId47"/>
    <p:sldId id="267" r:id="rId48"/>
    <p:sldId id="266" r:id="rId49"/>
    <p:sldId id="358" r:id="rId50"/>
    <p:sldId id="359" r:id="rId51"/>
    <p:sldId id="261" r:id="rId52"/>
    <p:sldId id="264" r:id="rId53"/>
    <p:sldId id="263" r:id="rId54"/>
    <p:sldId id="262" r:id="rId5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644" y="-2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5A1F77-F9C9-4520-98BB-C58E74A3FBF7}"/>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375472C4-9B4D-4821-BCC7-B574F62655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29655FB-5EED-4A4C-A597-AAEACDC9931B}"/>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5" name="頁尾版面配置區 4">
            <a:extLst>
              <a:ext uri="{FF2B5EF4-FFF2-40B4-BE49-F238E27FC236}">
                <a16:creationId xmlns:a16="http://schemas.microsoft.com/office/drawing/2014/main" id="{E19F6933-1C8E-4359-B170-94CF7F9F830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FD7F424-D21C-4FBB-8EC0-5C20AF22AA43}"/>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816551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3A5F9E-0255-4C07-90B7-5AFBFC068E26}"/>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EAFC4BD4-6812-41E3-BEDD-567602B8AC2C}"/>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F241EC0-C5E4-4C3F-8166-FD12F35ED499}"/>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5" name="頁尾版面配置區 4">
            <a:extLst>
              <a:ext uri="{FF2B5EF4-FFF2-40B4-BE49-F238E27FC236}">
                <a16:creationId xmlns:a16="http://schemas.microsoft.com/office/drawing/2014/main" id="{F3BD09A9-A53E-46DC-8C40-F8D9EE45AFE3}"/>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5D162A2-0FAE-4A7F-B099-3227E16FB0CD}"/>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136021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0ADDD84E-95F1-452F-9F29-DCD16D07544B}"/>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761545DB-F347-4184-A5DB-0D7766429F94}"/>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E03ECAC1-8C78-4791-86A5-C294A25221B4}"/>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5" name="頁尾版面配置區 4">
            <a:extLst>
              <a:ext uri="{FF2B5EF4-FFF2-40B4-BE49-F238E27FC236}">
                <a16:creationId xmlns:a16="http://schemas.microsoft.com/office/drawing/2014/main" id="{9B237F41-6C34-4C42-A518-B2515B5C045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394A57F-374C-4CD1-907C-CB9C9BC58336}"/>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3467606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674038C-6EE9-4951-B03E-A69F62FA25B2}"/>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9D679C9D-93D4-47DF-B0D5-18BF29766940}"/>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172CC77-F4D3-4A27-AB2C-ABF6EDF50592}"/>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5" name="頁尾版面配置區 4">
            <a:extLst>
              <a:ext uri="{FF2B5EF4-FFF2-40B4-BE49-F238E27FC236}">
                <a16:creationId xmlns:a16="http://schemas.microsoft.com/office/drawing/2014/main" id="{F9DAA70D-2735-4052-8946-F2CE7830A8E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481A6DFD-5E00-4AA7-AFFC-3F49EBA3CBD5}"/>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235983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3E65B2-21E1-4CC0-9F23-ACF32E57A57A}"/>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C299183F-8FBD-4E21-BF4E-DAB634DEC0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33B7D22C-E04C-4A5F-89C2-9ADF33AE763B}"/>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5" name="頁尾版面配置區 4">
            <a:extLst>
              <a:ext uri="{FF2B5EF4-FFF2-40B4-BE49-F238E27FC236}">
                <a16:creationId xmlns:a16="http://schemas.microsoft.com/office/drawing/2014/main" id="{14AB2DD8-1B57-4B27-8D46-C4E217F2D1E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AA47734-3373-41DF-8906-51F3AB23FBEC}"/>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349833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7806561-E4CA-40F1-A5DE-1223D81A0BB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AB14C105-E117-42B7-B85D-8982F0A017C9}"/>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9802D086-A6BE-4E32-A620-1C2E586A1862}"/>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C07560B1-A1E4-4A0A-908F-586F283E73D1}"/>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6" name="頁尾版面配置區 5">
            <a:extLst>
              <a:ext uri="{FF2B5EF4-FFF2-40B4-BE49-F238E27FC236}">
                <a16:creationId xmlns:a16="http://schemas.microsoft.com/office/drawing/2014/main" id="{89C81F88-7D84-4677-84CE-B49014190C7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CF40F57-A6F5-47F2-8317-DDE0B4983A2E}"/>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1777742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37303D1-1B4F-4CD3-B499-7389077555B1}"/>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3AF98A9-FB4E-445F-9C0D-A108794ADC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3F14B0C0-C0A9-4833-B97A-035759C0A98A}"/>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34EDDAD0-A185-450D-A227-3EAC93EF4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8E8DC7DC-3C9E-421B-8BB8-3945091DF204}"/>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B9A888D2-D1D8-4614-9D9A-67E18B8E71C7}"/>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8" name="頁尾版面配置區 7">
            <a:extLst>
              <a:ext uri="{FF2B5EF4-FFF2-40B4-BE49-F238E27FC236}">
                <a16:creationId xmlns:a16="http://schemas.microsoft.com/office/drawing/2014/main" id="{F1BBE6B2-DF96-49F3-9F54-D076EFF31CD6}"/>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115D211-45A9-4C0B-BCEF-BC591F52A3A2}"/>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3676993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7C73C2C-A748-4DF8-9208-22138E1FB3AD}"/>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AA385316-F2A4-4D20-A757-3927F5A03816}"/>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4" name="頁尾版面配置區 3">
            <a:extLst>
              <a:ext uri="{FF2B5EF4-FFF2-40B4-BE49-F238E27FC236}">
                <a16:creationId xmlns:a16="http://schemas.microsoft.com/office/drawing/2014/main" id="{058E2A50-612E-4738-87CD-62ABC6610FBC}"/>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4773CC40-A756-4972-8A45-3F6EFEBDE6D5}"/>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4110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23AEAF1-1543-49E9-BD2E-E79BCD61A7D9}"/>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3" name="頁尾版面配置區 2">
            <a:extLst>
              <a:ext uri="{FF2B5EF4-FFF2-40B4-BE49-F238E27FC236}">
                <a16:creationId xmlns:a16="http://schemas.microsoft.com/office/drawing/2014/main" id="{10964DC2-8E3B-45B3-A058-2D5593135C39}"/>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98833D16-C831-49F1-ACAC-7194E4B01241}"/>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207830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29E630-A2B3-4679-BFBA-82B4DCB93C29}"/>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D1EF3488-16C4-429D-B862-998795ADD2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965E18F0-972D-4F6F-B055-2362D64F77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0A9E5E3B-E64D-4818-BFBF-2360755E177A}"/>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6" name="頁尾版面配置區 5">
            <a:extLst>
              <a:ext uri="{FF2B5EF4-FFF2-40B4-BE49-F238E27FC236}">
                <a16:creationId xmlns:a16="http://schemas.microsoft.com/office/drawing/2014/main" id="{77CAEF32-E372-4D41-91B8-DBBA81ED6EC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3059A4C-7292-46F3-90B9-54E632A7446F}"/>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305153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9072F3D-9EBD-44AB-8180-BD668A25B8F9}"/>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A34CCCA4-3281-4732-848E-E3DA369C2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406CC975-F5ED-4DCE-B720-54020D2470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C5F6DF2-4DB8-473E-9E1A-1693BF5A6444}"/>
              </a:ext>
            </a:extLst>
          </p:cNvPr>
          <p:cNvSpPr>
            <a:spLocks noGrp="1"/>
          </p:cNvSpPr>
          <p:nvPr>
            <p:ph type="dt" sz="half" idx="10"/>
          </p:nvPr>
        </p:nvSpPr>
        <p:spPr/>
        <p:txBody>
          <a:bodyPr/>
          <a:lstStyle/>
          <a:p>
            <a:fld id="{D2130F7E-B601-4676-BA88-11A03AF58298}" type="datetimeFigureOut">
              <a:rPr lang="zh-TW" altLang="en-US" smtClean="0"/>
              <a:t>2021/4/6</a:t>
            </a:fld>
            <a:endParaRPr lang="zh-TW" altLang="en-US"/>
          </a:p>
        </p:txBody>
      </p:sp>
      <p:sp>
        <p:nvSpPr>
          <p:cNvPr id="6" name="頁尾版面配置區 5">
            <a:extLst>
              <a:ext uri="{FF2B5EF4-FFF2-40B4-BE49-F238E27FC236}">
                <a16:creationId xmlns:a16="http://schemas.microsoft.com/office/drawing/2014/main" id="{AA156FD3-3A2A-460D-8118-F4F5E396855F}"/>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9D9E2796-2320-4A70-A1B8-E6927FDC585B}"/>
              </a:ext>
            </a:extLst>
          </p:cNvPr>
          <p:cNvSpPr>
            <a:spLocks noGrp="1"/>
          </p:cNvSpPr>
          <p:nvPr>
            <p:ph type="sldNum" sz="quarter" idx="12"/>
          </p:nvPr>
        </p:nvSpPr>
        <p:spPr/>
        <p:txBody>
          <a:body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153371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1B30399-8DE1-4941-9290-5075C48BAF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3E96BF44-F2C0-4806-896E-42F45789C3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9CEAB0D-96F3-491E-B6B3-199638A86D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130F7E-B601-4676-BA88-11A03AF58298}" type="datetimeFigureOut">
              <a:rPr lang="zh-TW" altLang="en-US" smtClean="0"/>
              <a:t>2021/4/6</a:t>
            </a:fld>
            <a:endParaRPr lang="zh-TW" altLang="en-US"/>
          </a:p>
        </p:txBody>
      </p:sp>
      <p:sp>
        <p:nvSpPr>
          <p:cNvPr id="5" name="頁尾版面配置區 4">
            <a:extLst>
              <a:ext uri="{FF2B5EF4-FFF2-40B4-BE49-F238E27FC236}">
                <a16:creationId xmlns:a16="http://schemas.microsoft.com/office/drawing/2014/main" id="{266A3253-8805-4318-A1DC-C341810996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CD5C390D-D3CF-4D13-A443-B391CFB7A6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CB0C3A-A0E4-4A57-A559-0FFEB8144167}" type="slidenum">
              <a:rPr lang="zh-TW" altLang="en-US" smtClean="0"/>
              <a:t>‹#›</a:t>
            </a:fld>
            <a:endParaRPr lang="zh-TW" altLang="en-US"/>
          </a:p>
        </p:txBody>
      </p:sp>
    </p:spTree>
    <p:extLst>
      <p:ext uri="{BB962C8B-B14F-4D97-AF65-F5344CB8AC3E}">
        <p14:creationId xmlns:p14="http://schemas.microsoft.com/office/powerpoint/2010/main" val="356631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E80055F-5E3E-4B09-9D45-4F93CF0EAA91}"/>
              </a:ext>
            </a:extLst>
          </p:cNvPr>
          <p:cNvSpPr>
            <a:spLocks noGrp="1"/>
          </p:cNvSpPr>
          <p:nvPr>
            <p:ph type="ctrTitle"/>
          </p:nvPr>
        </p:nvSpPr>
        <p:spPr/>
        <p:txBody>
          <a:bodyPr>
            <a:normAutofit/>
          </a:bodyPr>
          <a:lstStyle/>
          <a:p>
            <a:r>
              <a:rPr lang="zh-TW" altLang="en-US" sz="6000" dirty="0">
                <a:solidFill>
                  <a:srgbClr val="0000FF"/>
                </a:solidFill>
                <a:latin typeface="標楷體" panose="03000509000000000000" pitchFamily="65" charset="-120"/>
                <a:ea typeface="標楷體" panose="03000509000000000000" pitchFamily="65" charset="-120"/>
              </a:rPr>
              <a:t>開創</a:t>
            </a:r>
            <a:r>
              <a:rPr lang="en-US" altLang="zh-TW" sz="6000" dirty="0">
                <a:solidFill>
                  <a:srgbClr val="0000FF"/>
                </a:solidFill>
                <a:latin typeface="標楷體" panose="03000509000000000000" pitchFamily="65" charset="-120"/>
                <a:ea typeface="標楷體" panose="03000509000000000000" pitchFamily="65" charset="-120"/>
              </a:rPr>
              <a:t>21</a:t>
            </a:r>
            <a:r>
              <a:rPr lang="zh-TW" altLang="en-US" sz="6000" dirty="0">
                <a:solidFill>
                  <a:srgbClr val="0000FF"/>
                </a:solidFill>
                <a:latin typeface="標楷體" panose="03000509000000000000" pitchFamily="65" charset="-120"/>
                <a:ea typeface="標楷體" panose="03000509000000000000" pitchFamily="65" charset="-120"/>
              </a:rPr>
              <a:t>世紀人類新社會</a:t>
            </a:r>
            <a:br>
              <a:rPr lang="zh-TW" altLang="en-US" sz="6000" dirty="0">
                <a:solidFill>
                  <a:srgbClr val="0000FF"/>
                </a:solidFill>
                <a:latin typeface="標楷體" panose="03000509000000000000" pitchFamily="65" charset="-120"/>
                <a:ea typeface="標楷體" panose="03000509000000000000" pitchFamily="65" charset="-120"/>
              </a:rPr>
            </a:br>
            <a:endParaRPr lang="zh-TW" altLang="en-US" dirty="0">
              <a:solidFill>
                <a:srgbClr val="FF0000"/>
              </a:solidFill>
            </a:endParaRPr>
          </a:p>
        </p:txBody>
      </p:sp>
      <p:sp>
        <p:nvSpPr>
          <p:cNvPr id="3" name="副標題 2">
            <a:extLst>
              <a:ext uri="{FF2B5EF4-FFF2-40B4-BE49-F238E27FC236}">
                <a16:creationId xmlns:a16="http://schemas.microsoft.com/office/drawing/2014/main" id="{EDFDEFEB-296D-42DD-BB4C-90AE61CA52C3}"/>
              </a:ext>
            </a:extLst>
          </p:cNvPr>
          <p:cNvSpPr>
            <a:spLocks noGrp="1"/>
          </p:cNvSpPr>
          <p:nvPr>
            <p:ph type="subTitle" idx="1"/>
          </p:nvPr>
        </p:nvSpPr>
        <p:spPr/>
        <p:txBody>
          <a:bodyPr>
            <a:normAutofit/>
          </a:bodyPr>
          <a:lstStyle/>
          <a:p>
            <a:r>
              <a:rPr lang="zh-TW" altLang="en-US" sz="4800" dirty="0">
                <a:solidFill>
                  <a:srgbClr val="FF0000"/>
                </a:solidFill>
                <a:effectLst/>
                <a:ea typeface="標楷體" panose="03000509000000000000" pitchFamily="65" charset="-120"/>
                <a:cs typeface="Times New Roman" panose="02020603050405020304" pitchFamily="18" charset="0"/>
              </a:rPr>
              <a:t>從</a:t>
            </a:r>
            <a:r>
              <a:rPr lang="zh-TW" altLang="zh-TW" sz="4800" dirty="0">
                <a:solidFill>
                  <a:srgbClr val="FF0000"/>
                </a:solidFill>
                <a:effectLst/>
                <a:ea typeface="標楷體" panose="03000509000000000000" pitchFamily="65" charset="-120"/>
                <a:cs typeface="Times New Roman" panose="02020603050405020304" pitchFamily="18" charset="0"/>
              </a:rPr>
              <a:t>《春秋》季札典範</a:t>
            </a:r>
            <a:r>
              <a:rPr lang="zh-TW" altLang="en-US" sz="4800" dirty="0">
                <a:solidFill>
                  <a:srgbClr val="FF0000"/>
                </a:solidFill>
                <a:effectLst/>
                <a:ea typeface="標楷體" panose="03000509000000000000" pitchFamily="65" charset="-120"/>
                <a:cs typeface="Times New Roman" panose="02020603050405020304" pitchFamily="18" charset="0"/>
              </a:rPr>
              <a:t>出發</a:t>
            </a:r>
            <a:endParaRPr lang="zh-TW" altLang="en-US" sz="4800" dirty="0">
              <a:solidFill>
                <a:srgbClr val="0000FF"/>
              </a:solidFill>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73611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65035D-6DE5-4B65-84CC-32C715F50089}"/>
              </a:ext>
            </a:extLst>
          </p:cNvPr>
          <p:cNvSpPr>
            <a:spLocks noGrp="1"/>
          </p:cNvSpPr>
          <p:nvPr>
            <p:ph type="ctrTitle"/>
          </p:nvPr>
        </p:nvSpPr>
        <p:spPr/>
        <p:txBody>
          <a:bodyPr/>
          <a:lstStyle/>
          <a:p>
            <a:r>
              <a:rPr lang="zh-TW" altLang="zh-TW" sz="6000" kern="100" dirty="0">
                <a:solidFill>
                  <a:srgbClr val="0000FF"/>
                </a:solidFill>
                <a:effectLst/>
                <a:latin typeface="標楷體" panose="03000509000000000000" pitchFamily="65" charset="-120"/>
                <a:ea typeface="標楷體" panose="03000509000000000000" pitchFamily="65" charset="-120"/>
                <a:cs typeface="Times New Roman" panose="02020603050405020304" pitchFamily="18" charset="0"/>
              </a:rPr>
              <a:t>「利他」「謙讓」的傳奇</a:t>
            </a:r>
            <a:br>
              <a:rPr lang="zh-TW" altLang="zh-TW" sz="6000" kern="100" dirty="0">
                <a:effectLst/>
                <a:latin typeface="標楷體" panose="03000509000000000000" pitchFamily="65" charset="-120"/>
                <a:ea typeface="標楷體" panose="03000509000000000000" pitchFamily="65" charset="-120"/>
                <a:cs typeface="Times New Roman" panose="02020603050405020304" pitchFamily="18" charset="0"/>
              </a:rPr>
            </a:br>
            <a:endParaRPr lang="zh-TW" altLang="en-US" dirty="0"/>
          </a:p>
        </p:txBody>
      </p:sp>
      <p:sp>
        <p:nvSpPr>
          <p:cNvPr id="3" name="副標題 2">
            <a:extLst>
              <a:ext uri="{FF2B5EF4-FFF2-40B4-BE49-F238E27FC236}">
                <a16:creationId xmlns:a16="http://schemas.microsoft.com/office/drawing/2014/main" id="{38EFA2F1-9180-4D1E-8985-0B75C52A573A}"/>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22020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7A55775-C927-4FF0-B9D8-56C24ECB2CCF}"/>
              </a:ext>
            </a:extLst>
          </p:cNvPr>
          <p:cNvSpPr>
            <a:spLocks noGrp="1"/>
          </p:cNvSpPr>
          <p:nvPr>
            <p:ph type="title"/>
          </p:nvPr>
        </p:nvSpPr>
        <p:spPr/>
        <p:txBody>
          <a:bodyPr>
            <a:normAutofit fontScale="90000"/>
          </a:bodyPr>
          <a:lstStyle/>
          <a:p>
            <a:r>
              <a:rPr lang="zh-TW" altLang="en-US"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kern="100" dirty="0">
                <a:effectLst/>
                <a:latin typeface="Calibri" panose="020F0502020204030204" pitchFamily="34" charset="0"/>
                <a:ea typeface="標楷體" panose="03000509000000000000" pitchFamily="65" charset="-120"/>
                <a:cs typeface="Times New Roman" panose="02020603050405020304" pitchFamily="18" charset="0"/>
              </a:rPr>
              <a:t>超新星時代來臨</a:t>
            </a:r>
            <a:br>
              <a:rPr lang="zh-TW" altLang="zh-TW"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TW" altLang="en-US" dirty="0"/>
          </a:p>
        </p:txBody>
      </p:sp>
      <p:sp>
        <p:nvSpPr>
          <p:cNvPr id="3" name="內容版面配置區 2">
            <a:extLst>
              <a:ext uri="{FF2B5EF4-FFF2-40B4-BE49-F238E27FC236}">
                <a16:creationId xmlns:a16="http://schemas.microsoft.com/office/drawing/2014/main" id="{F399CF2E-94E6-4E33-96A2-E301208DECFA}"/>
              </a:ext>
            </a:extLst>
          </p:cNvPr>
          <p:cNvSpPr>
            <a:spLocks noGrp="1"/>
          </p:cNvSpPr>
          <p:nvPr>
            <p:ph idx="1"/>
          </p:nvPr>
        </p:nvSpPr>
        <p:spPr/>
        <p:txBody>
          <a:bodyPr>
            <a:normAutofit/>
          </a:bodyPr>
          <a:lstStyle/>
          <a:p>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超新星</a:t>
            </a:r>
            <a:r>
              <a:rPr lang="en-US" altLang="zh-TW" sz="3600" dirty="0">
                <a:effectLst/>
                <a:latin typeface="標楷體" panose="03000509000000000000" pitchFamily="65" charset="-120"/>
                <a:ea typeface="標楷體" panose="03000509000000000000" pitchFamily="65" charset="-120"/>
                <a:cs typeface="Times New Roman" panose="02020603050405020304" pitchFamily="18" charset="0"/>
              </a:rPr>
              <a:t>(supernova)</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在宇宙裡及天文學家的研究中，</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扮演了特殊的角色：它在太空中</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灑下重元素的種子 影響星系的形成與演化，</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甚至可做為宇宙膨脹的標誌。</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依據天文學家的推測，</a:t>
            </a:r>
            <a:r>
              <a:rPr lang="en-US" altLang="zh-TW"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最近的</a:t>
            </a:r>
            <a:r>
              <a:rPr lang="en-US" altLang="zh-TW" sz="3600" dirty="0">
                <a:effectLst/>
                <a:latin typeface="標楷體" panose="03000509000000000000" pitchFamily="65" charset="-120"/>
                <a:ea typeface="標楷體" panose="03000509000000000000" pitchFamily="65" charset="-120"/>
                <a:cs typeface="Times New Roman" panose="02020603050405020304" pitchFamily="18" charset="0"/>
              </a:rPr>
              <a:t>2022</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年將可迎來新的一顆超新星。</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超新星是宇宙間將恒星核聚變中生成的</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較重元素重新分佈的主要機制</a:t>
            </a:r>
            <a:endParaRPr lang="zh-TW" altLang="en-US" dirty="0"/>
          </a:p>
        </p:txBody>
      </p:sp>
    </p:spTree>
    <p:extLst>
      <p:ext uri="{BB962C8B-B14F-4D97-AF65-F5344CB8AC3E}">
        <p14:creationId xmlns:p14="http://schemas.microsoft.com/office/powerpoint/2010/main" val="6629633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FFB690C-B57E-4F32-A82A-4067811CDBDA}"/>
              </a:ext>
            </a:extLst>
          </p:cNvPr>
          <p:cNvSpPr>
            <a:spLocks noGrp="1"/>
          </p:cNvSpPr>
          <p:nvPr>
            <p:ph type="title"/>
          </p:nvPr>
        </p:nvSpPr>
        <p:spPr/>
        <p:txBody>
          <a:bodyPr/>
          <a:lstStyle/>
          <a:p>
            <a:r>
              <a:rPr lang="zh-TW" altLang="zh-TW" sz="4400" kern="100" dirty="0">
                <a:effectLst/>
                <a:latin typeface="標楷體" panose="03000509000000000000" pitchFamily="65" charset="-120"/>
                <a:ea typeface="標楷體" panose="03000509000000000000" pitchFamily="65" charset="-120"/>
                <a:cs typeface="Times New Roman" panose="02020603050405020304" pitchFamily="18" charset="0"/>
              </a:rPr>
              <a:t>揭開歷史新頁</a:t>
            </a:r>
            <a:endParaRPr lang="zh-TW" altLang="en-US" dirty="0"/>
          </a:p>
        </p:txBody>
      </p:sp>
      <p:sp>
        <p:nvSpPr>
          <p:cNvPr id="3" name="內容版面配置區 2">
            <a:extLst>
              <a:ext uri="{FF2B5EF4-FFF2-40B4-BE49-F238E27FC236}">
                <a16:creationId xmlns:a16="http://schemas.microsoft.com/office/drawing/2014/main" id="{5713BEF6-502D-4947-8881-60FE55342930}"/>
              </a:ext>
            </a:extLst>
          </p:cNvPr>
          <p:cNvSpPr>
            <a:spLocks noGrp="1"/>
          </p:cNvSpPr>
          <p:nvPr>
            <p:ph idx="1"/>
          </p:nvPr>
        </p:nvSpPr>
        <p:spPr/>
        <p:txBody>
          <a:bodyPr/>
          <a:lstStyle/>
          <a:p>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不同元素的所有的分量對於一顆恒星的生命，</a:t>
            </a:r>
            <a:r>
              <a:rPr lang="en-US" altLang="zh-TW"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dirty="0">
                <a:effectLst/>
                <a:latin typeface="標楷體" panose="03000509000000000000" pitchFamily="65" charset="-120"/>
                <a:ea typeface="標楷體" panose="03000509000000000000" pitchFamily="65" charset="-120"/>
                <a:cs typeface="Times New Roman" panose="02020603050405020304" pitchFamily="18" charset="0"/>
              </a:rPr>
              <a:t>圍繞它的行星的存在性，都有很大的影響。</a:t>
            </a:r>
            <a:r>
              <a:rPr lang="en-US" altLang="zh-TW" sz="36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「超新星時代」的來臨，</a:t>
            </a:r>
            <a:r>
              <a:rPr lang="en-US"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預示著一個由高度專業，</a:t>
            </a:r>
            <a:r>
              <a:rPr lang="en-US"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同時又有寬闊胸襟，</a:t>
            </a:r>
            <a:r>
              <a:rPr lang="en-US"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樂於與人為善的文化氛圍的形成，</a:t>
            </a:r>
            <a:r>
              <a:rPr lang="en-US"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                                           </a:t>
            </a:r>
            <a:r>
              <a:rPr lang="zh-TW" altLang="zh-TW" sz="3600" kern="100" dirty="0">
                <a:effectLst/>
                <a:latin typeface="標楷體" panose="03000509000000000000" pitchFamily="65" charset="-120"/>
                <a:ea typeface="標楷體" panose="03000509000000000000" pitchFamily="65" charset="-120"/>
                <a:cs typeface="Times New Roman" panose="02020603050405020304" pitchFamily="18" charset="0"/>
              </a:rPr>
              <a:t>將為人類的歷史揭開新頁。</a:t>
            </a:r>
          </a:p>
          <a:p>
            <a:endParaRPr lang="zh-TW" altLang="en-US" dirty="0"/>
          </a:p>
        </p:txBody>
      </p:sp>
    </p:spTree>
    <p:extLst>
      <p:ext uri="{BB962C8B-B14F-4D97-AF65-F5344CB8AC3E}">
        <p14:creationId xmlns:p14="http://schemas.microsoft.com/office/powerpoint/2010/main" val="2051950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40FCE94-2EC3-4974-A85F-E43FAF548A5F}"/>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吳子使札來聘</a:t>
            </a:r>
            <a:endParaRPr lang="zh-TW" altLang="en-US" dirty="0"/>
          </a:p>
        </p:txBody>
      </p:sp>
      <p:sp>
        <p:nvSpPr>
          <p:cNvPr id="3" name="內容版面配置區 2">
            <a:extLst>
              <a:ext uri="{FF2B5EF4-FFF2-40B4-BE49-F238E27FC236}">
                <a16:creationId xmlns:a16="http://schemas.microsoft.com/office/drawing/2014/main" id="{378E4A28-CA54-4077-BBD3-0CBA42608DDE}"/>
              </a:ext>
            </a:extLst>
          </p:cNvPr>
          <p:cNvSpPr>
            <a:spLocks noGrp="1"/>
          </p:cNvSpPr>
          <p:nvPr>
            <p:ph idx="1"/>
          </p:nvPr>
        </p:nvSpPr>
        <p:spPr/>
        <p:txBody>
          <a:bodyPr>
            <a:normAutofit/>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這一個新頁可以《春秋》襄公二十九年，</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吳子使札來聘作為一個例子。</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《春秋公羊傳》進一步說明：</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「無大夫，此何以有君、有大夫？賢季子也。何賢乎季子？讓國也」（也可說是利天下不言所利）。吳國本是泰伯所創，後為越國所滅。</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但是吳國因為前有泰伯後有季札，</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成為讓人津津樂道的傳奇</a:t>
            </a:r>
            <a:r>
              <a:rPr lang="en-US" altLang="zh-TW" sz="1800" kern="100" dirty="0">
                <a:solidFill>
                  <a:srgbClr val="0000FF"/>
                </a:solidFill>
                <a:effectLst/>
                <a:latin typeface="標楷體" panose="03000509000000000000" pitchFamily="65" charset="-120"/>
                <a:ea typeface="新細明體" panose="02020500000000000000" pitchFamily="18" charset="-120"/>
                <a:cs typeface="Times New Roman" panose="02020603050405020304" pitchFamily="18" charset="0"/>
              </a:rPr>
              <a:t> </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182821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8E83112-8DD9-4BE6-B8C5-FB4995039A15}"/>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不受為義</a:t>
            </a:r>
            <a:r>
              <a:rPr lang="zh-TW" altLang="en-US" sz="44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不殺為仁</a:t>
            </a:r>
            <a:endParaRPr lang="zh-TW" altLang="en-US" dirty="0"/>
          </a:p>
        </p:txBody>
      </p:sp>
      <p:sp>
        <p:nvSpPr>
          <p:cNvPr id="3" name="內容版面配置區 2">
            <a:extLst>
              <a:ext uri="{FF2B5EF4-FFF2-40B4-BE49-F238E27FC236}">
                <a16:creationId xmlns:a16="http://schemas.microsoft.com/office/drawing/2014/main" id="{0BCD0D52-BB34-4A89-B0B8-27A61F0AE87D}"/>
              </a:ext>
            </a:extLst>
          </p:cNvPr>
          <p:cNvSpPr>
            <a:spLocks noGrp="1"/>
          </p:cNvSpPr>
          <p:nvPr>
            <p:ph idx="1"/>
          </p:nvPr>
        </p:nvSpPr>
        <p:spPr/>
        <p:txBody>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泰伯與季札都讓國，季札對自己的姪子說：</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「爾弒吾君，吾受爾國，是吾與爾為篡也。</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爾殺吾兄，吾又殺爾，</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是父子兄弟相殺，終身無已也」。</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去之延陵，終身不入吳國。</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《春秋公羊傳》讚賞季札說：</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「故君子以其不受為義，以其不殺為仁」</a:t>
            </a:r>
            <a:r>
              <a:rPr lang="zh-TW" altLang="zh-TW" sz="2800" kern="100" dirty="0">
                <a:effectLst/>
                <a:latin typeface="Calibri" panose="020F0502020204030204" pitchFamily="34" charset="0"/>
                <a:ea typeface="標楷體" panose="03000509000000000000" pitchFamily="65" charset="-120"/>
                <a:cs typeface="Times New Roman" panose="02020603050405020304" pitchFamily="18" charset="0"/>
              </a:rPr>
              <a:t>。</a:t>
            </a:r>
            <a:endParaRPr lang="zh-TW" altLang="en-US" dirty="0"/>
          </a:p>
        </p:txBody>
      </p:sp>
    </p:spTree>
    <p:extLst>
      <p:ext uri="{BB962C8B-B14F-4D97-AF65-F5344CB8AC3E}">
        <p14:creationId xmlns:p14="http://schemas.microsoft.com/office/powerpoint/2010/main" val="2202084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FA28FA3-8ECB-472A-BAB6-FC4E70840786}"/>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代表性人物</a:t>
            </a:r>
            <a:endParaRPr lang="zh-TW" altLang="en-US" dirty="0"/>
          </a:p>
        </p:txBody>
      </p:sp>
      <p:sp>
        <p:nvSpPr>
          <p:cNvPr id="3" name="內容版面配置區 2">
            <a:extLst>
              <a:ext uri="{FF2B5EF4-FFF2-40B4-BE49-F238E27FC236}">
                <a16:creationId xmlns:a16="http://schemas.microsoft.com/office/drawing/2014/main" id="{8D81BF44-64BA-477C-88D6-73AFAE1C348A}"/>
              </a:ext>
            </a:extLst>
          </p:cNvPr>
          <p:cNvSpPr>
            <a:spLocks noGrp="1"/>
          </p:cNvSpPr>
          <p:nvPr>
            <p:ph idx="1"/>
          </p:nvPr>
        </p:nvSpPr>
        <p:spPr/>
        <p:txBody>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「超新星時代」的新頁中</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雖然還是有競爭，</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但是「利他」、「謙讓」的元素</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將會越來越重要，</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季札正是這樣的一個代表性人物。</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199085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41BE09A-3FB2-43D9-ADC1-7EA9C2CD8000}"/>
              </a:ext>
            </a:extLst>
          </p:cNvPr>
          <p:cNvSpPr>
            <a:spLocks noGrp="1"/>
          </p:cNvSpPr>
          <p:nvPr>
            <p:ph type="ctrTitle"/>
          </p:nvPr>
        </p:nvSpPr>
        <p:spPr/>
        <p:txBody>
          <a:bodyPr/>
          <a:lstStyle/>
          <a:p>
            <a:r>
              <a:rPr lang="zh-TW"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樂於與人為善的誠信君子</a:t>
            </a:r>
            <a:br>
              <a:rPr lang="en-US"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br>
            <a:endParaRPr lang="zh-TW" altLang="en-US" dirty="0"/>
          </a:p>
        </p:txBody>
      </p:sp>
      <p:sp>
        <p:nvSpPr>
          <p:cNvPr id="3" name="副標題 2">
            <a:extLst>
              <a:ext uri="{FF2B5EF4-FFF2-40B4-BE49-F238E27FC236}">
                <a16:creationId xmlns:a16="http://schemas.microsoft.com/office/drawing/2014/main" id="{63424290-8133-4358-AE79-3778D0C2431C}"/>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579204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3DEDE7-D45C-43EE-A68D-365165D2B3D6}"/>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廣交天下賢士</a:t>
            </a:r>
            <a:endParaRPr lang="zh-TW" altLang="en-US" dirty="0"/>
          </a:p>
        </p:txBody>
      </p:sp>
      <p:sp>
        <p:nvSpPr>
          <p:cNvPr id="3" name="內容版面配置區 2">
            <a:extLst>
              <a:ext uri="{FF2B5EF4-FFF2-40B4-BE49-F238E27FC236}">
                <a16:creationId xmlns:a16="http://schemas.microsoft.com/office/drawing/2014/main" id="{EDEBFC71-FFDC-4FE3-87A3-5A50C8CA8575}"/>
              </a:ext>
            </a:extLst>
          </p:cNvPr>
          <p:cNvSpPr>
            <a:spLocks noGrp="1"/>
          </p:cNvSpPr>
          <p:nvPr>
            <p:ph idx="1"/>
          </p:nvPr>
        </p:nvSpPr>
        <p:spPr/>
        <p:txBody>
          <a:bodyPr>
            <a:normAutofit/>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此外，季札是一個誠信的君子，也是樂於</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與人為善的。他知道徐國國君喜歡自己的配劍，</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在完成使命的歸國途中將自己的配劍掛在徐國國君墓旁的樹上以謝知交。季札廣交天下賢士，曾出使</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魯、齊、鄭、衛、晉五國，為國家之間的相互通好</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作出重要的貢獻，大大提高了華夏的文化。</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遍訪列國期間，他解析禮樂之教，洞察天下大勢，預言秦國未來等等，往往語驚四座、一針見血。</a:t>
            </a:r>
            <a:endParaRPr lang="zh-TW" altLang="en-US" sz="3600" dirty="0"/>
          </a:p>
        </p:txBody>
      </p:sp>
    </p:spTree>
    <p:extLst>
      <p:ext uri="{BB962C8B-B14F-4D97-AF65-F5344CB8AC3E}">
        <p14:creationId xmlns:p14="http://schemas.microsoft.com/office/powerpoint/2010/main" val="1111181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8EEF339-89CF-4C02-928B-C5A2A4E4625E}"/>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優勢「文化基因」</a:t>
            </a:r>
            <a:endParaRPr lang="zh-TW" altLang="en-US" dirty="0"/>
          </a:p>
        </p:txBody>
      </p:sp>
      <p:sp>
        <p:nvSpPr>
          <p:cNvPr id="3" name="內容版面配置區 2">
            <a:extLst>
              <a:ext uri="{FF2B5EF4-FFF2-40B4-BE49-F238E27FC236}">
                <a16:creationId xmlns:a16="http://schemas.microsoft.com/office/drawing/2014/main" id="{4BD2F6A6-060A-4080-AA9A-FF8E072E5761}"/>
              </a:ext>
            </a:extLst>
          </p:cNvPr>
          <p:cNvSpPr>
            <a:spLocks noGrp="1"/>
          </p:cNvSpPr>
          <p:nvPr>
            <p:ph idx="1"/>
          </p:nvPr>
        </p:nvSpPr>
        <p:spPr/>
        <p:txBody>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季札典範與泰伯典範相互輝映，</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同時也隱喻著未來優勢的「文化基因」</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(meme)</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，對於</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21</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世紀的兩岸來說，</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能夠制勝於競爭與毀滅之上的，</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唯有自立自強後的「內諸夏而外夷狄」。</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在邁入「超新星」太空時代之際，</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「興滅國，繼絕世」的胸襟與態度，</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正是兩岸共同發展的優勢「文化基因」。</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174535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B2531AA-17D6-44C5-A137-08098A49F9D9}"/>
              </a:ext>
            </a:extLst>
          </p:cNvPr>
          <p:cNvSpPr>
            <a:spLocks noGrp="1"/>
          </p:cNvSpPr>
          <p:nvPr>
            <p:ph type="ctrTitle"/>
          </p:nvPr>
        </p:nvSpPr>
        <p:spPr/>
        <p:txBody>
          <a:bodyPr/>
          <a:lstStyle/>
          <a:p>
            <a:r>
              <a:rPr lang="zh-TW"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華夏龍脈雙玉山</a:t>
            </a:r>
            <a:br>
              <a:rPr lang="en-US"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br>
            <a:endParaRPr lang="zh-TW" altLang="en-US" dirty="0"/>
          </a:p>
        </p:txBody>
      </p:sp>
      <p:sp>
        <p:nvSpPr>
          <p:cNvPr id="3" name="副標題 2">
            <a:extLst>
              <a:ext uri="{FF2B5EF4-FFF2-40B4-BE49-F238E27FC236}">
                <a16:creationId xmlns:a16="http://schemas.microsoft.com/office/drawing/2014/main" id="{3B200F7D-1A50-487E-9712-A55469E43E11}"/>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05447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A5F6838-0381-479B-A8AA-39F25FC95745}"/>
              </a:ext>
            </a:extLst>
          </p:cNvPr>
          <p:cNvSpPr>
            <a:spLocks noGrp="1"/>
          </p:cNvSpPr>
          <p:nvPr>
            <p:ph type="title"/>
          </p:nvPr>
        </p:nvSpPr>
        <p:spPr/>
        <p:txBody>
          <a:bodyPr/>
          <a:lstStyle/>
          <a:p>
            <a:r>
              <a:rPr lang="zh-TW" altLang="en-US" dirty="0">
                <a:solidFill>
                  <a:srgbClr val="FF0000"/>
                </a:solidFill>
                <a:latin typeface="標楷體" panose="03000509000000000000" pitchFamily="65" charset="-120"/>
                <a:ea typeface="標楷體" panose="03000509000000000000" pitchFamily="65" charset="-120"/>
              </a:rPr>
              <a:t>分 享 大 綱</a:t>
            </a:r>
          </a:p>
        </p:txBody>
      </p:sp>
      <p:sp>
        <p:nvSpPr>
          <p:cNvPr id="3" name="內容版面配置區 2">
            <a:extLst>
              <a:ext uri="{FF2B5EF4-FFF2-40B4-BE49-F238E27FC236}">
                <a16:creationId xmlns:a16="http://schemas.microsoft.com/office/drawing/2014/main" id="{A6C2A6A7-B599-4741-8A4B-D1F309172AEB}"/>
              </a:ext>
            </a:extLst>
          </p:cNvPr>
          <p:cNvSpPr>
            <a:spLocks noGrp="1"/>
          </p:cNvSpPr>
          <p:nvPr>
            <p:ph idx="1"/>
          </p:nvPr>
        </p:nvSpPr>
        <p:spPr/>
        <p:txBody>
          <a:bodyPr/>
          <a:lstStyle/>
          <a:p>
            <a:r>
              <a:rPr lang="zh-TW"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人類「太平世」社會的藍圖</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孔子的深心獨詣</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3600" kern="100" dirty="0">
                <a:solidFill>
                  <a:srgbClr val="0000FF"/>
                </a:solidFill>
                <a:effectLst/>
                <a:latin typeface="標楷體" panose="03000509000000000000" pitchFamily="65" charset="-120"/>
                <a:ea typeface="標楷體" panose="03000509000000000000" pitchFamily="65" charset="-120"/>
                <a:cs typeface="Times New Roman" panose="02020603050405020304" pitchFamily="18" charset="0"/>
              </a:rPr>
              <a:t>「利他」「謙讓」的傳奇</a:t>
            </a:r>
            <a:endParaRPr lang="zh-TW" alt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p>
            <a:r>
              <a:rPr lang="zh-TW"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樂於與人為善的誠信君子</a:t>
            </a:r>
            <a:endParaRPr lang="en-US"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endParaRPr>
          </a:p>
          <a:p>
            <a:r>
              <a:rPr lang="zh-TW"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華夏龍脈雙玉山</a:t>
            </a:r>
            <a:endParaRPr lang="en-US"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endParaRPr>
          </a:p>
          <a:p>
            <a:r>
              <a:rPr lang="zh-TW"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《春秋》的「王者典範」</a:t>
            </a:r>
            <a:endParaRPr lang="en-US" altLang="zh-TW" sz="36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endParaRPr>
          </a:p>
          <a:p>
            <a:r>
              <a:rPr lang="zh-TW" altLang="zh-TW" sz="3600" kern="100" dirty="0">
                <a:solidFill>
                  <a:srgbClr val="0000FF"/>
                </a:solidFill>
                <a:effectLst/>
                <a:latin typeface="標楷體" panose="03000509000000000000" pitchFamily="65" charset="-120"/>
                <a:ea typeface="標楷體" panose="03000509000000000000" pitchFamily="65" charset="-120"/>
                <a:cs typeface="Times New Roman" panose="02020603050405020304" pitchFamily="18" charset="0"/>
              </a:rPr>
              <a:t>「群龍天下」的生態系統</a:t>
            </a:r>
            <a:endParaRPr lang="zh-TW" altLang="zh-TW" sz="3600" kern="100" dirty="0">
              <a:effectLst/>
              <a:latin typeface="標楷體" panose="03000509000000000000" pitchFamily="65" charset="-120"/>
              <a:ea typeface="標楷體" panose="03000509000000000000" pitchFamily="65" charset="-120"/>
              <a:cs typeface="Times New Roman" panose="02020603050405020304" pitchFamily="18" charset="0"/>
            </a:endParaRPr>
          </a:p>
          <a:p>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19363444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3B4357D-289D-4ECD-92B4-098C427789F4}"/>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三龍交匯</a:t>
            </a:r>
            <a:endParaRPr lang="zh-TW" altLang="en-US" dirty="0"/>
          </a:p>
        </p:txBody>
      </p:sp>
      <p:sp>
        <p:nvSpPr>
          <p:cNvPr id="3" name="內容版面配置區 2">
            <a:extLst>
              <a:ext uri="{FF2B5EF4-FFF2-40B4-BE49-F238E27FC236}">
                <a16:creationId xmlns:a16="http://schemas.microsoft.com/office/drawing/2014/main" id="{008A9904-2C2A-48DB-951E-BE86FA2DF320}"/>
              </a:ext>
            </a:extLst>
          </p:cNvPr>
          <p:cNvSpPr>
            <a:spLocks noGrp="1"/>
          </p:cNvSpPr>
          <p:nvPr>
            <p:ph idx="1"/>
          </p:nvPr>
        </p:nvSpPr>
        <p:spPr/>
        <p:txBody>
          <a:bodyPr>
            <a:normAutofit/>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寶島臺灣在華夏大地的龍脈大勢中十分奇特，</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若以崑崙主脈，崑崙古稱玉山，為軸，</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北龍入渤海、中龍入黃海、南龍入東海，</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恰都聚匯於寶島臺灣的中央山脈，</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代表高峰又稱玉山，</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也恰成三龍交匯之勢。</a:t>
            </a:r>
            <a:endParaRPr lang="zh-TW" altLang="en-US" dirty="0"/>
          </a:p>
        </p:txBody>
      </p:sp>
    </p:spTree>
    <p:extLst>
      <p:ext uri="{BB962C8B-B14F-4D97-AF65-F5344CB8AC3E}">
        <p14:creationId xmlns:p14="http://schemas.microsoft.com/office/powerpoint/2010/main" val="3797246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olidFill>
                  <a:srgbClr val="0000FF"/>
                </a:solidFill>
                <a:latin typeface="標楷體" panose="03000509000000000000" pitchFamily="65" charset="-120"/>
                <a:ea typeface="標楷體" panose="03000509000000000000" pitchFamily="65" charset="-120"/>
              </a:rPr>
              <a:t>華夏龍脈略圖</a:t>
            </a:r>
          </a:p>
        </p:txBody>
      </p:sp>
      <p:pic>
        <p:nvPicPr>
          <p:cNvPr id="4" name="內容版面配置區 3"/>
          <p:cNvPicPr preferRelativeResize="0">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080000" y="1799999"/>
            <a:ext cx="10080000" cy="4500000"/>
          </a:xfrm>
        </p:spPr>
      </p:pic>
    </p:spTree>
    <p:extLst>
      <p:ext uri="{BB962C8B-B14F-4D97-AF65-F5344CB8AC3E}">
        <p14:creationId xmlns:p14="http://schemas.microsoft.com/office/powerpoint/2010/main" val="22594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55B965-25AD-4040-B8E4-9F562E54EA25}"/>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世界性的文化櫥窗</a:t>
            </a:r>
            <a:endParaRPr lang="zh-TW" altLang="en-US" dirty="0"/>
          </a:p>
        </p:txBody>
      </p:sp>
      <p:sp>
        <p:nvSpPr>
          <p:cNvPr id="3" name="內容版面配置區 2">
            <a:extLst>
              <a:ext uri="{FF2B5EF4-FFF2-40B4-BE49-F238E27FC236}">
                <a16:creationId xmlns:a16="http://schemas.microsoft.com/office/drawing/2014/main" id="{553C87EF-3547-441F-B581-41264E18DA2A}"/>
              </a:ext>
            </a:extLst>
          </p:cNvPr>
          <p:cNvSpPr>
            <a:spLocks noGrp="1"/>
          </p:cNvSpPr>
          <p:nvPr>
            <p:ph idx="1"/>
          </p:nvPr>
        </p:nvSpPr>
        <p:spPr/>
        <p:txBody>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加上寶島臺灣成為</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20</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世紀以來</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全世界各民族文化交流之地，文化基因庫</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(meme pool)</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的多樣性與豐富度都是當今難得，</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是一個世界性的文化櫥窗。</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經歷過殖民統治，從賢明獨裁走向自由民主，</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從計畫經濟走向市場經濟，</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從民生主義走向市場經濟等等，</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實實在在的社會發展成果不可謂不豐碩。</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378469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9E5E414-04B3-41C9-BC80-C011EBE6BDCD}"/>
              </a:ext>
            </a:extLst>
          </p:cNvPr>
          <p:cNvSpPr>
            <a:spLocks noGrp="1"/>
          </p:cNvSpPr>
          <p:nvPr>
            <p:ph type="ctrTitle"/>
          </p:nvPr>
        </p:nvSpPr>
        <p:spPr/>
        <p:txBody>
          <a:bodyPr/>
          <a:lstStyle/>
          <a:p>
            <a:r>
              <a:rPr lang="zh-TW"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《春秋》的「王者典範」</a:t>
            </a:r>
            <a:br>
              <a:rPr lang="en-US"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br>
            <a:endParaRPr lang="zh-TW" altLang="en-US" dirty="0"/>
          </a:p>
        </p:txBody>
      </p:sp>
      <p:sp>
        <p:nvSpPr>
          <p:cNvPr id="3" name="副標題 2">
            <a:extLst>
              <a:ext uri="{FF2B5EF4-FFF2-40B4-BE49-F238E27FC236}">
                <a16:creationId xmlns:a16="http://schemas.microsoft.com/office/drawing/2014/main" id="{59A913A1-049F-49D8-9B5D-28DD4E46FDE7}"/>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2340685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94A947C-D5F2-4691-ADC9-9B38DF77E3ED}"/>
              </a:ext>
            </a:extLst>
          </p:cNvPr>
          <p:cNvSpPr>
            <a:spLocks noGrp="1"/>
          </p:cNvSpPr>
          <p:nvPr>
            <p:ph type="title"/>
          </p:nvPr>
        </p:nvSpPr>
        <p:spPr/>
        <p:txBody>
          <a:bodyPr>
            <a:normAutofit fontScale="90000"/>
          </a:bodyPr>
          <a:lstStyle/>
          <a:p>
            <a:r>
              <a:rPr lang="en-US" altLang="zh-TW"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kern="100" dirty="0">
                <a:effectLst/>
                <a:latin typeface="Calibri" panose="020F0502020204030204" pitchFamily="34" charset="0"/>
                <a:ea typeface="標楷體" panose="03000509000000000000" pitchFamily="65" charset="-120"/>
                <a:cs typeface="Times New Roman" panose="02020603050405020304" pitchFamily="18" charset="0"/>
              </a:rPr>
              <a:t>中山先生實踐「公天下」</a:t>
            </a:r>
            <a:br>
              <a:rPr lang="zh-TW" altLang="zh-TW"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TW" altLang="en-US" dirty="0"/>
          </a:p>
        </p:txBody>
      </p:sp>
      <p:sp>
        <p:nvSpPr>
          <p:cNvPr id="3" name="內容版面配置區 2">
            <a:extLst>
              <a:ext uri="{FF2B5EF4-FFF2-40B4-BE49-F238E27FC236}">
                <a16:creationId xmlns:a16="http://schemas.microsoft.com/office/drawing/2014/main" id="{613F793B-CC6F-42AC-866D-224C8330B846}"/>
              </a:ext>
            </a:extLst>
          </p:cNvPr>
          <p:cNvSpPr>
            <a:spLocks noGrp="1"/>
          </p:cNvSpPr>
          <p:nvPr>
            <p:ph idx="1"/>
          </p:nvPr>
        </p:nvSpPr>
        <p:spPr/>
        <p:txBody>
          <a:bodyPr>
            <a:normAutofit lnSpcReduction="10000"/>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孫中山先生</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1912</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日，在南京總統府舉行中華民國臨時大總統就職典禮，宣誓就任；但是隨即在</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1912</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年</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4</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月</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1</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日，正式解除臨時大總統職務，辭職後不再過問政治，以實際行動實踐了《春秋》「天下為公」的理想。如今兩岸雖有政治世家及二代的存在，孔子在《春秋》主張「公天下」，在《禮記‧禮運》主張「天下為公」的理想，只要民智漸開，極有可能在</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21</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世紀穩定具體地實現，《易經‧乾卦》「首出庶物，萬國咸寧」的社會也可以落實。</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15649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8DC920-F766-427C-AFDF-967F3002EF17}"/>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廣結善緣</a:t>
            </a:r>
            <a:endParaRPr lang="zh-TW" altLang="en-US" dirty="0"/>
          </a:p>
        </p:txBody>
      </p:sp>
      <p:sp>
        <p:nvSpPr>
          <p:cNvPr id="3" name="內容版面配置區 2">
            <a:extLst>
              <a:ext uri="{FF2B5EF4-FFF2-40B4-BE49-F238E27FC236}">
                <a16:creationId xmlns:a16="http://schemas.microsoft.com/office/drawing/2014/main" id="{A15455A9-4296-481B-9DF6-B55CCF484596}"/>
              </a:ext>
            </a:extLst>
          </p:cNvPr>
          <p:cNvSpPr>
            <a:spLocks noGrp="1"/>
          </p:cNvSpPr>
          <p:nvPr>
            <p:ph idx="1"/>
          </p:nvPr>
        </p:nvSpPr>
        <p:spPr/>
        <p:txBody>
          <a:bodyPr>
            <a:normAutofit/>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華夏民族在這個歷史的新里程中倍受矚目，</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雖然兩岸各有不同的洶湧波濤阻礙彼此攜手合作，但是</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21</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世紀合作的「核融合效應」如滾雪球般地發展，自我封閉及剛愎自用的逆流越來越受到鄙視，霸權心態的機會成本日益升高，《春秋》所主張</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天下「大一統」的中心思想，「濟弱扶傾」、</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「道並行而不相悖」、「內諸夏而外夷狄」</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的「廣結善緣」態度越來越受到歡迎。</a:t>
            </a:r>
            <a:endParaRPr lang="zh-TW" altLang="en-US" dirty="0"/>
          </a:p>
        </p:txBody>
      </p:sp>
    </p:spTree>
    <p:extLst>
      <p:ext uri="{BB962C8B-B14F-4D97-AF65-F5344CB8AC3E}">
        <p14:creationId xmlns:p14="http://schemas.microsoft.com/office/powerpoint/2010/main" val="2367514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8AC1871-F177-4307-BDAE-0F7CF2A53EE2}"/>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群龍天下</a:t>
            </a:r>
            <a:endParaRPr lang="zh-TW" altLang="en-US" dirty="0"/>
          </a:p>
        </p:txBody>
      </p:sp>
      <p:sp>
        <p:nvSpPr>
          <p:cNvPr id="3" name="內容版面配置區 2">
            <a:extLst>
              <a:ext uri="{FF2B5EF4-FFF2-40B4-BE49-F238E27FC236}">
                <a16:creationId xmlns:a16="http://schemas.microsoft.com/office/drawing/2014/main" id="{8EF909E2-94AC-459C-A1EB-33D565905B9C}"/>
              </a:ext>
            </a:extLst>
          </p:cNvPr>
          <p:cNvSpPr>
            <a:spLocks noGrp="1"/>
          </p:cNvSpPr>
          <p:nvPr>
            <p:ph idx="1"/>
          </p:nvPr>
        </p:nvSpPr>
        <p:spPr/>
        <p:txBody>
          <a:bodyPr>
            <a:normAutofit/>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華夏民族在孔子《春秋》「微言大義」中</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似乎找到了全世界各社會都極嚮往的</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「王者典範」可以做為其自我實現，</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同時能為全人類創造價值，</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貢獻大我社會，開創永續理想未來</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的指針願景</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也就是「群龍天下」</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(egalitarian society</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acephalous society)</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a:t>
            </a:r>
            <a:endParaRPr lang="zh-TW" altLang="en-US" sz="3600" dirty="0"/>
          </a:p>
        </p:txBody>
      </p:sp>
    </p:spTree>
    <p:extLst>
      <p:ext uri="{BB962C8B-B14F-4D97-AF65-F5344CB8AC3E}">
        <p14:creationId xmlns:p14="http://schemas.microsoft.com/office/powerpoint/2010/main" val="3700559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ABC0769-B8DE-4F06-9E32-53DA14AAD483}"/>
              </a:ext>
            </a:extLst>
          </p:cNvPr>
          <p:cNvSpPr>
            <a:spLocks noGrp="1"/>
          </p:cNvSpPr>
          <p:nvPr>
            <p:ph type="ctrTitle"/>
          </p:nvPr>
        </p:nvSpPr>
        <p:spPr/>
        <p:txBody>
          <a:bodyPr/>
          <a:lstStyle/>
          <a:p>
            <a:r>
              <a:rPr lang="zh-TW" altLang="zh-TW" sz="6000" kern="100" dirty="0">
                <a:solidFill>
                  <a:srgbClr val="0000FF"/>
                </a:solidFill>
                <a:effectLst/>
                <a:latin typeface="標楷體" panose="03000509000000000000" pitchFamily="65" charset="-120"/>
                <a:ea typeface="標楷體" panose="03000509000000000000" pitchFamily="65" charset="-120"/>
                <a:cs typeface="Times New Roman" panose="02020603050405020304" pitchFamily="18" charset="0"/>
              </a:rPr>
              <a:t>「群龍天下」的生態系統</a:t>
            </a:r>
            <a:br>
              <a:rPr lang="zh-TW" altLang="zh-TW" sz="6000" kern="100" dirty="0">
                <a:effectLst/>
                <a:latin typeface="標楷體" panose="03000509000000000000" pitchFamily="65" charset="-120"/>
                <a:ea typeface="標楷體" panose="03000509000000000000" pitchFamily="65" charset="-120"/>
                <a:cs typeface="Times New Roman" panose="02020603050405020304" pitchFamily="18" charset="0"/>
              </a:rPr>
            </a:br>
            <a:endParaRPr lang="zh-TW" altLang="en-US" dirty="0"/>
          </a:p>
        </p:txBody>
      </p:sp>
      <p:sp>
        <p:nvSpPr>
          <p:cNvPr id="3" name="副標題 2">
            <a:extLst>
              <a:ext uri="{FF2B5EF4-FFF2-40B4-BE49-F238E27FC236}">
                <a16:creationId xmlns:a16="http://schemas.microsoft.com/office/drawing/2014/main" id="{C822BE57-F0AE-4F8A-B720-07AD62C65740}"/>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9597012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D8BA37B-E47F-4FA6-A5B4-431C9EA5DBA5}"/>
              </a:ext>
            </a:extLst>
          </p:cNvPr>
          <p:cNvSpPr>
            <a:spLocks noGrp="1"/>
          </p:cNvSpPr>
          <p:nvPr>
            <p:ph type="title"/>
          </p:nvPr>
        </p:nvSpPr>
        <p:spPr/>
        <p:txBody>
          <a:bodyPr/>
          <a:lstStyle/>
          <a:p>
            <a:r>
              <a:rPr lang="zh-TW" altLang="zh-TW" sz="4400" dirty="0">
                <a:effectLst/>
                <a:ea typeface="標楷體" panose="03000509000000000000" pitchFamily="65" charset="-120"/>
                <a:cs typeface="Times New Roman" panose="02020603050405020304" pitchFamily="18" charset="0"/>
              </a:rPr>
              <a:t>獨立自主地選擇</a:t>
            </a:r>
            <a:endParaRPr lang="zh-TW" altLang="en-US" dirty="0"/>
          </a:p>
        </p:txBody>
      </p:sp>
      <p:sp>
        <p:nvSpPr>
          <p:cNvPr id="3" name="內容版面配置區 2">
            <a:extLst>
              <a:ext uri="{FF2B5EF4-FFF2-40B4-BE49-F238E27FC236}">
                <a16:creationId xmlns:a16="http://schemas.microsoft.com/office/drawing/2014/main" id="{83AAE761-855D-4BC5-8982-577C396D224C}"/>
              </a:ext>
            </a:extLst>
          </p:cNvPr>
          <p:cNvSpPr>
            <a:spLocks noGrp="1"/>
          </p:cNvSpPr>
          <p:nvPr>
            <p:ph idx="1"/>
          </p:nvPr>
        </p:nvSpPr>
        <p:spPr/>
        <p:txBody>
          <a:bodyPr>
            <a:normAutofit/>
          </a:bodyPr>
          <a:lstStyle/>
          <a:p>
            <a:r>
              <a:rPr lang="zh-TW" altLang="zh-TW" sz="3600" dirty="0">
                <a:effectLst/>
                <a:ea typeface="標楷體" panose="03000509000000000000" pitchFamily="65" charset="-120"/>
                <a:cs typeface="Times New Roman" panose="02020603050405020304" pitchFamily="18" charset="0"/>
              </a:rPr>
              <a:t>「群龍天下」是一個全人類各民族平等，</a:t>
            </a:r>
            <a:r>
              <a:rPr lang="en-US" altLang="zh-TW"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相互尊重，彼此包容學習的一個生態系統。</a:t>
            </a:r>
            <a:r>
              <a:rPr lang="en-US" altLang="zh-TW"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孔子在《春秋》為我們留下了一個</a:t>
            </a:r>
            <a:r>
              <a:rPr lang="en-US" altLang="zh-TW"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每一個民族都可以當家作主的典範，</a:t>
            </a:r>
            <a:r>
              <a:rPr lang="en-US" altLang="zh-TW"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每一個民族可以獨立自主地選擇</a:t>
            </a:r>
            <a:r>
              <a:rPr lang="en-US" altLang="zh-TW"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最適合自己未來發展的制度，決定自己的</a:t>
            </a:r>
            <a:r>
              <a:rPr lang="en-US" altLang="zh-TW"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「頂層設計」與「發展模式」，並且自己訂定</a:t>
            </a:r>
            <a:r>
              <a:rPr lang="en-US" altLang="zh-TW"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目標、願景，以及達成目標、願景的途徑及策略。</a:t>
            </a:r>
            <a:endParaRPr lang="zh-TW" altLang="en-US" sz="3600" dirty="0"/>
          </a:p>
        </p:txBody>
      </p:sp>
    </p:spTree>
    <p:extLst>
      <p:ext uri="{BB962C8B-B14F-4D97-AF65-F5344CB8AC3E}">
        <p14:creationId xmlns:p14="http://schemas.microsoft.com/office/powerpoint/2010/main" val="3013419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A7D6DB-A902-43D7-9697-F0362B03EE90}"/>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各正性命</a:t>
            </a:r>
            <a:r>
              <a:rPr lang="en-US" altLang="zh-TW" sz="44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保合大和</a:t>
            </a:r>
            <a:endParaRPr lang="zh-TW" altLang="en-US" dirty="0"/>
          </a:p>
        </p:txBody>
      </p:sp>
      <p:sp>
        <p:nvSpPr>
          <p:cNvPr id="3" name="內容版面配置區 2">
            <a:extLst>
              <a:ext uri="{FF2B5EF4-FFF2-40B4-BE49-F238E27FC236}">
                <a16:creationId xmlns:a16="http://schemas.microsoft.com/office/drawing/2014/main" id="{B6F1A2DB-A73A-48A9-B860-06713E1280BA}"/>
              </a:ext>
            </a:extLst>
          </p:cNvPr>
          <p:cNvSpPr>
            <a:spLocks noGrp="1"/>
          </p:cNvSpPr>
          <p:nvPr>
            <p:ph idx="1"/>
          </p:nvPr>
        </p:nvSpPr>
        <p:spPr/>
        <p:txBody>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「群龍天下」的理念主張</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在這個生態系統中每一個民族</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都可以發揮人性、特有的民族性、</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親生命性</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(bio-philia)</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、親社會性</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(pro-sociality)</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依據各民族自己的定位來提升自己的核心能力，</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如《易經‧乾卦》所說的「各正性命，</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保合大和，乃利貞。首出庶物，萬國咸寧」，</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打造最合乎自己理想的社會。</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3685539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AD0F965-FAC6-4426-B38F-54B44EDFDE69}"/>
              </a:ext>
            </a:extLst>
          </p:cNvPr>
          <p:cNvSpPr>
            <a:spLocks noGrp="1"/>
          </p:cNvSpPr>
          <p:nvPr>
            <p:ph type="title"/>
          </p:nvPr>
        </p:nvSpPr>
        <p:spPr/>
        <p:txBody>
          <a:bodyPr/>
          <a:lstStyle/>
          <a:p>
            <a:r>
              <a:rPr lang="zh-TW" altLang="en-US" sz="4400" dirty="0">
                <a:effectLst/>
                <a:ea typeface="標楷體" panose="03000509000000000000" pitchFamily="65" charset="-120"/>
                <a:cs typeface="Times New Roman" panose="02020603050405020304" pitchFamily="18" charset="0"/>
              </a:rPr>
              <a:t>微言大義的密碼</a:t>
            </a:r>
            <a:endParaRPr lang="zh-TW" altLang="en-US" dirty="0"/>
          </a:p>
        </p:txBody>
      </p:sp>
      <p:sp>
        <p:nvSpPr>
          <p:cNvPr id="3" name="內容版面配置區 2">
            <a:extLst>
              <a:ext uri="{FF2B5EF4-FFF2-40B4-BE49-F238E27FC236}">
                <a16:creationId xmlns:a16="http://schemas.microsoft.com/office/drawing/2014/main" id="{17322E23-85F7-4636-B037-E90B9A9031FA}"/>
              </a:ext>
            </a:extLst>
          </p:cNvPr>
          <p:cNvSpPr>
            <a:spLocks noGrp="1"/>
          </p:cNvSpPr>
          <p:nvPr>
            <p:ph idx="1"/>
          </p:nvPr>
        </p:nvSpPr>
        <p:spPr/>
        <p:txBody>
          <a:bodyPr>
            <a:normAutofit/>
          </a:bodyPr>
          <a:lstStyle/>
          <a:p>
            <a:r>
              <a:rPr lang="zh-TW" altLang="zh-TW" sz="3600" dirty="0">
                <a:effectLst/>
                <a:ea typeface="標楷體" panose="03000509000000000000" pitchFamily="65" charset="-120"/>
                <a:cs typeface="Times New Roman" panose="02020603050405020304" pitchFamily="18" charset="0"/>
              </a:rPr>
              <a:t>《春秋》襄公二十九年，</a:t>
            </a:r>
            <a:r>
              <a:rPr lang="zh-TW" altLang="en-US" sz="3600" dirty="0">
                <a:effectLst/>
                <a:ea typeface="標楷體" panose="03000509000000000000" pitchFamily="65" charset="-120"/>
                <a:cs typeface="Times New Roman" panose="02020603050405020304" pitchFamily="18" charset="0"/>
              </a:rPr>
              <a:t>有一個簡單的密碼</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只有短短的七個字：「</a:t>
            </a:r>
            <a:r>
              <a:rPr lang="zh-TW" altLang="zh-TW" sz="3600" dirty="0">
                <a:effectLst/>
                <a:ea typeface="標楷體" panose="03000509000000000000" pitchFamily="65" charset="-120"/>
                <a:cs typeface="Times New Roman" panose="02020603050405020304" pitchFamily="18" charset="0"/>
              </a:rPr>
              <a:t>吳子使札來聘</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                            其中卻蘊含了</a:t>
            </a:r>
            <a:r>
              <a:rPr lang="zh-TW" altLang="en-US" sz="3600" dirty="0">
                <a:latin typeface="標楷體" panose="03000509000000000000" pitchFamily="65" charset="-120"/>
                <a:ea typeface="標楷體" panose="03000509000000000000" pitchFamily="65" charset="-120"/>
              </a:rPr>
              <a:t>開創</a:t>
            </a:r>
            <a:r>
              <a:rPr lang="en-US" altLang="zh-TW" sz="3600" dirty="0">
                <a:latin typeface="標楷體" panose="03000509000000000000" pitchFamily="65" charset="-120"/>
                <a:ea typeface="標楷體" panose="03000509000000000000" pitchFamily="65" charset="-120"/>
              </a:rPr>
              <a:t>21</a:t>
            </a:r>
            <a:r>
              <a:rPr lang="zh-TW" altLang="en-US" sz="3600" dirty="0">
                <a:latin typeface="標楷體" panose="03000509000000000000" pitchFamily="65" charset="-120"/>
                <a:ea typeface="標楷體" panose="03000509000000000000" pitchFamily="65" charset="-120"/>
              </a:rPr>
              <a:t>世紀人類新社會的奧秘                  </a:t>
            </a:r>
            <a:r>
              <a:rPr lang="zh-TW" altLang="zh-TW" sz="3600" dirty="0">
                <a:effectLst/>
                <a:ea typeface="標楷體" panose="03000509000000000000" pitchFamily="65" charset="-120"/>
                <a:cs typeface="Times New Roman" panose="02020603050405020304" pitchFamily="18" charset="0"/>
              </a:rPr>
              <a:t>《春秋公羊傳》</a:t>
            </a:r>
            <a:r>
              <a:rPr lang="zh-TW" altLang="en-US" sz="3600" dirty="0">
                <a:effectLst/>
                <a:ea typeface="標楷體" panose="03000509000000000000" pitchFamily="65" charset="-120"/>
                <a:cs typeface="Times New Roman" panose="02020603050405020304" pitchFamily="18" charset="0"/>
              </a:rPr>
              <a:t>及</a:t>
            </a:r>
            <a:r>
              <a:rPr lang="zh-TW" altLang="zh-TW" sz="3600" dirty="0">
                <a:effectLst/>
                <a:ea typeface="標楷體" panose="03000509000000000000" pitchFamily="65" charset="-120"/>
                <a:cs typeface="Times New Roman" panose="02020603050405020304" pitchFamily="18" charset="0"/>
              </a:rPr>
              <a:t>《春秋</a:t>
            </a:r>
            <a:r>
              <a:rPr lang="zh-TW" altLang="en-US" sz="3600" dirty="0">
                <a:effectLst/>
                <a:ea typeface="標楷體" panose="03000509000000000000" pitchFamily="65" charset="-120"/>
                <a:cs typeface="Times New Roman" panose="02020603050405020304" pitchFamily="18" charset="0"/>
              </a:rPr>
              <a:t>左</a:t>
            </a:r>
            <a:r>
              <a:rPr lang="zh-TW" altLang="zh-TW" sz="3600" dirty="0">
                <a:effectLst/>
                <a:ea typeface="標楷體" panose="03000509000000000000" pitchFamily="65" charset="-120"/>
                <a:cs typeface="Times New Roman" panose="02020603050405020304" pitchFamily="18" charset="0"/>
              </a:rPr>
              <a:t>傳》</a:t>
            </a:r>
            <a:r>
              <a:rPr lang="zh-TW" altLang="en-US" sz="3600" dirty="0">
                <a:effectLst/>
                <a:ea typeface="標楷體" panose="03000509000000000000" pitchFamily="65" charset="-120"/>
                <a:cs typeface="Times New Roman" panose="02020603050405020304" pitchFamily="18" charset="0"/>
              </a:rPr>
              <a:t>                                                      對</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a:t>
            </a:r>
            <a:r>
              <a:rPr lang="zh-TW" altLang="zh-TW" sz="3600" dirty="0">
                <a:effectLst/>
                <a:ea typeface="標楷體" panose="03000509000000000000" pitchFamily="65" charset="-120"/>
                <a:cs typeface="Times New Roman" panose="02020603050405020304" pitchFamily="18" charset="0"/>
              </a:rPr>
              <a:t>吳子使札來聘</a:t>
            </a:r>
            <a:r>
              <a:rPr lang="zh-TW" altLang="en-US" sz="3600" dirty="0">
                <a:effectLst/>
                <a:latin typeface="標楷體" panose="03000509000000000000" pitchFamily="65" charset="-120"/>
                <a:ea typeface="標楷體" panose="03000509000000000000" pitchFamily="65" charset="-120"/>
                <a:cs typeface="Times New Roman" panose="02020603050405020304" pitchFamily="18" charset="0"/>
              </a:rPr>
              <a:t>」各有精采的詮釋引申                    是我們認識</a:t>
            </a:r>
            <a:r>
              <a:rPr lang="zh-TW" altLang="zh-TW" sz="3600" dirty="0">
                <a:effectLst/>
                <a:ea typeface="標楷體" panose="03000509000000000000" pitchFamily="65" charset="-120"/>
                <a:cs typeface="Times New Roman" panose="02020603050405020304" pitchFamily="18" charset="0"/>
              </a:rPr>
              <a:t>《春秋》</a:t>
            </a:r>
            <a:r>
              <a:rPr lang="zh-TW" altLang="en-US" sz="3600" dirty="0">
                <a:effectLst/>
                <a:ea typeface="標楷體" panose="03000509000000000000" pitchFamily="65" charset="-120"/>
                <a:cs typeface="Times New Roman" panose="02020603050405020304" pitchFamily="18" charset="0"/>
              </a:rPr>
              <a:t>微言大義                                                      相當經典的一段佳話</a:t>
            </a:r>
            <a:endParaRPr lang="zh-TW" altLang="en-US" sz="3600" dirty="0">
              <a:latin typeface="標楷體" panose="03000509000000000000" pitchFamily="65" charset="-120"/>
              <a:ea typeface="標楷體" panose="03000509000000000000" pitchFamily="65" charset="-120"/>
            </a:endParaRPr>
          </a:p>
          <a:p>
            <a:endParaRPr lang="zh-TW" altLang="en-US" sz="3600" dirty="0">
              <a:solidFill>
                <a:srgbClr val="0000FF"/>
              </a:solidFill>
              <a:latin typeface="標楷體" panose="03000509000000000000" pitchFamily="65" charset="-120"/>
              <a:ea typeface="標楷體" panose="03000509000000000000" pitchFamily="65" charset="-120"/>
            </a:endParaRPr>
          </a:p>
          <a:p>
            <a:endParaRPr lang="zh-TW" altLang="en-US" sz="3600" dirty="0"/>
          </a:p>
        </p:txBody>
      </p:sp>
    </p:spTree>
    <p:extLst>
      <p:ext uri="{BB962C8B-B14F-4D97-AF65-F5344CB8AC3E}">
        <p14:creationId xmlns:p14="http://schemas.microsoft.com/office/powerpoint/2010/main" val="3939169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BE1C972-C277-4E13-8023-7C24793FBE50}"/>
              </a:ext>
            </a:extLst>
          </p:cNvPr>
          <p:cNvSpPr>
            <a:spLocks noGrp="1"/>
          </p:cNvSpPr>
          <p:nvPr>
            <p:ph type="ctrTitle"/>
          </p:nvPr>
        </p:nvSpPr>
        <p:spPr/>
        <p:txBody>
          <a:bodyPr/>
          <a:lstStyle/>
          <a:p>
            <a:r>
              <a:rPr lang="zh-TW" altLang="zh-TW" sz="6000" dirty="0">
                <a:solidFill>
                  <a:srgbClr val="0000FF"/>
                </a:solidFill>
                <a:effectLst/>
                <a:ea typeface="標楷體" panose="03000509000000000000" pitchFamily="65" charset="-120"/>
                <a:cs typeface="Times New Roman" panose="02020603050405020304" pitchFamily="18" charset="0"/>
              </a:rPr>
              <a:t>《春秋公羊傳》</a:t>
            </a:r>
            <a:endParaRPr lang="zh-TW" altLang="en-US" dirty="0"/>
          </a:p>
        </p:txBody>
      </p:sp>
      <p:sp>
        <p:nvSpPr>
          <p:cNvPr id="3" name="副標題 2">
            <a:extLst>
              <a:ext uri="{FF2B5EF4-FFF2-40B4-BE49-F238E27FC236}">
                <a16:creationId xmlns:a16="http://schemas.microsoft.com/office/drawing/2014/main" id="{BE6656A0-1C0C-412A-9159-0FF1B62D50FE}"/>
              </a:ext>
            </a:extLst>
          </p:cNvPr>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1474021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12AAB7-2213-4841-83E8-AE19C620982C}"/>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《春秋公羊傳》</a:t>
            </a:r>
            <a:endParaRPr lang="zh-TW" altLang="en-US" dirty="0"/>
          </a:p>
        </p:txBody>
      </p:sp>
      <p:sp>
        <p:nvSpPr>
          <p:cNvPr id="3" name="內容版面配置區 2">
            <a:extLst>
              <a:ext uri="{FF2B5EF4-FFF2-40B4-BE49-F238E27FC236}">
                <a16:creationId xmlns:a16="http://schemas.microsoft.com/office/drawing/2014/main" id="{03FA097E-68A1-47C1-8530-B734A3DAD60E}"/>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吳子使札來聘。</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吳無君、無大夫，此何以有君、有大夫？                 賢季子也。何賢乎季子？讓國也。其讓國奈何？           謁也、餘祭也、夷昧也與季子同母者四，                             季子弱而才，兄弟皆愛之，同欲立之以為君，謁曰：「今若是迮而與季子國，季子猶不受也，                            請無與子而與弟，弟兄迭為君，而致國乎季子。」皆曰：「諾。」</a:t>
            </a: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0375320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AB90EF-F6A5-45AC-B6AB-F4571F72AE45}"/>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《春秋公羊傳》</a:t>
            </a:r>
            <a:endParaRPr lang="zh-TW" altLang="en-US" dirty="0"/>
          </a:p>
        </p:txBody>
      </p:sp>
      <p:sp>
        <p:nvSpPr>
          <p:cNvPr id="3" name="內容版面配置區 2">
            <a:extLst>
              <a:ext uri="{FF2B5EF4-FFF2-40B4-BE49-F238E27FC236}">
                <a16:creationId xmlns:a16="http://schemas.microsoft.com/office/drawing/2014/main" id="{16B1960E-82B5-47DE-992C-5A2D14A0568B}"/>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故諸為君者，皆輕死為勇，飲食必祝，                          曰：「天茍有吳國，尚速有悔於予身。」                           故謁也死，餘祭也立。餘祭也死，夷昧也立。                      夷昧也死，則國宜之季子者也。                                     季子使而亡焉。僚者長庶也，即之，                              季子使而反，至，而君之爾。</a:t>
            </a:r>
            <a:endParaRPr lang="zh-TW" altLang="en-US" sz="3600" dirty="0"/>
          </a:p>
        </p:txBody>
      </p:sp>
    </p:spTree>
    <p:extLst>
      <p:ext uri="{BB962C8B-B14F-4D97-AF65-F5344CB8AC3E}">
        <p14:creationId xmlns:p14="http://schemas.microsoft.com/office/powerpoint/2010/main" val="3697181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AB90EF-F6A5-45AC-B6AB-F4571F72AE45}"/>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《春秋公羊傳》</a:t>
            </a:r>
            <a:endParaRPr lang="zh-TW" altLang="en-US" dirty="0"/>
          </a:p>
        </p:txBody>
      </p:sp>
      <p:sp>
        <p:nvSpPr>
          <p:cNvPr id="3" name="內容版面配置區 2">
            <a:extLst>
              <a:ext uri="{FF2B5EF4-FFF2-40B4-BE49-F238E27FC236}">
                <a16:creationId xmlns:a16="http://schemas.microsoft.com/office/drawing/2014/main" id="{16B1960E-82B5-47DE-992C-5A2D14A0568B}"/>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闔廬曰：「先君之所以不與子國                                 而與弟者，凡為季子故也。                                       將從先君之命與，                                            則國宜之季子者也；                                           如不從先君之命與，                                               則我宜立者也，僚惡得為君乎？」                               於是使專諸剌僚，而致國乎季子。</a:t>
            </a:r>
            <a:endParaRPr lang="zh-TW" altLang="en-US" sz="3600" dirty="0"/>
          </a:p>
        </p:txBody>
      </p:sp>
    </p:spTree>
    <p:extLst>
      <p:ext uri="{BB962C8B-B14F-4D97-AF65-F5344CB8AC3E}">
        <p14:creationId xmlns:p14="http://schemas.microsoft.com/office/powerpoint/2010/main" val="3713278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AB90EF-F6A5-45AC-B6AB-F4571F72AE45}"/>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《春秋公羊傳》</a:t>
            </a:r>
            <a:endParaRPr lang="zh-TW" altLang="en-US" dirty="0"/>
          </a:p>
        </p:txBody>
      </p:sp>
      <p:sp>
        <p:nvSpPr>
          <p:cNvPr id="3" name="內容版面配置區 2">
            <a:extLst>
              <a:ext uri="{FF2B5EF4-FFF2-40B4-BE49-F238E27FC236}">
                <a16:creationId xmlns:a16="http://schemas.microsoft.com/office/drawing/2014/main" id="{16B1960E-82B5-47DE-992C-5A2D14A0568B}"/>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季子不受，曰：                                                         「爾弒吾君，吾受爾國，                        是吾與爾為篡也。                                               爾殺吾兄，吾又殺爾，                                         是父子兄弟相殺，終身無已也。」                                去之延陵，終身不入吳國。                                       故君子以其不受為義，                                         以其不殺為仁。</a:t>
            </a:r>
            <a:endParaRPr lang="zh-TW" altLang="en-US" sz="3600" dirty="0"/>
          </a:p>
        </p:txBody>
      </p:sp>
    </p:spTree>
    <p:extLst>
      <p:ext uri="{BB962C8B-B14F-4D97-AF65-F5344CB8AC3E}">
        <p14:creationId xmlns:p14="http://schemas.microsoft.com/office/powerpoint/2010/main" val="4224369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AB90EF-F6A5-45AC-B6AB-F4571F72AE45}"/>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《春秋公羊傳》</a:t>
            </a:r>
            <a:endParaRPr lang="zh-TW" altLang="en-US" dirty="0"/>
          </a:p>
        </p:txBody>
      </p:sp>
      <p:sp>
        <p:nvSpPr>
          <p:cNvPr id="3" name="內容版面配置區 2">
            <a:extLst>
              <a:ext uri="{FF2B5EF4-FFF2-40B4-BE49-F238E27FC236}">
                <a16:creationId xmlns:a16="http://schemas.microsoft.com/office/drawing/2014/main" id="{16B1960E-82B5-47DE-992C-5A2D14A0568B}"/>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賢季子則吳何以有君、有大夫？                               以季子為臣，則宜有君者也。                                  札者何？吳季子之名也。                                   </a:t>
            </a:r>
            <a:r>
              <a:rPr lang="en-US" altLang="zh-TW" sz="3600" b="0" i="0" dirty="0">
                <a:solidFill>
                  <a:srgbClr val="000000"/>
                </a:solidFill>
                <a:effectLst/>
                <a:latin typeface="標楷體" panose="03000509000000000000" pitchFamily="65" charset="-120"/>
                <a:ea typeface="標楷體" panose="03000509000000000000" pitchFamily="65" charset="-120"/>
              </a:rPr>
              <a:t>《</a:t>
            </a:r>
            <a:r>
              <a:rPr lang="zh-TW" altLang="en-US" sz="3600" b="0" i="0" dirty="0">
                <a:solidFill>
                  <a:srgbClr val="000000"/>
                </a:solidFill>
                <a:effectLst/>
                <a:latin typeface="標楷體" panose="03000509000000000000" pitchFamily="65" charset="-120"/>
                <a:ea typeface="標楷體" panose="03000509000000000000" pitchFamily="65" charset="-120"/>
              </a:rPr>
              <a:t>春秋</a:t>
            </a:r>
            <a:r>
              <a:rPr lang="en-US" altLang="zh-TW" sz="3600" b="0" i="0" dirty="0">
                <a:solidFill>
                  <a:srgbClr val="000000"/>
                </a:solidFill>
                <a:effectLst/>
                <a:latin typeface="標楷體" panose="03000509000000000000" pitchFamily="65" charset="-120"/>
                <a:ea typeface="標楷體" panose="03000509000000000000" pitchFamily="65" charset="-120"/>
              </a:rPr>
              <a:t>》</a:t>
            </a:r>
            <a:r>
              <a:rPr lang="zh-TW" altLang="en-US" sz="3600" b="0" i="0" dirty="0">
                <a:solidFill>
                  <a:srgbClr val="000000"/>
                </a:solidFill>
                <a:effectLst/>
                <a:latin typeface="標楷體" panose="03000509000000000000" pitchFamily="65" charset="-120"/>
                <a:ea typeface="標楷體" panose="03000509000000000000" pitchFamily="65" charset="-120"/>
              </a:rPr>
              <a:t>賢者不名，此何以名？                               許夷狄者不壹而足也。                                          季子者所賢也，曷為不足乎季子？                                  許人臣者必使臣，許人子者必使子也。</a:t>
            </a:r>
            <a:endParaRPr lang="zh-TW" altLang="en-US" sz="3600" dirty="0"/>
          </a:p>
        </p:txBody>
      </p:sp>
    </p:spTree>
    <p:extLst>
      <p:ext uri="{BB962C8B-B14F-4D97-AF65-F5344CB8AC3E}">
        <p14:creationId xmlns:p14="http://schemas.microsoft.com/office/powerpoint/2010/main" val="1022113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B6DB1BB-7F7D-4BE8-8790-E96B9093498D}"/>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5E4178D7-1D7B-4CA7-A193-514CACB07303}"/>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吳公子札來聘，見叔孫穆子，說之，                             謂穆子曰，子其不得死乎，好善而不能擇人，                 吾聞君子務在擇人，吾子為魯宗卿，                           而任其大政，不慎舉，何以堪之，禍必及子，</a:t>
            </a: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5098835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0B93CB0-95CF-4874-82AA-F154855B0CB3}"/>
              </a:ext>
            </a:extLst>
          </p:cNvPr>
          <p:cNvSpPr>
            <a:spLocks noGrp="1"/>
          </p:cNvSpPr>
          <p:nvPr>
            <p:ph type="ctrTitle"/>
          </p:nvPr>
        </p:nvSpPr>
        <p:spPr/>
        <p:txBody>
          <a:bodyPr/>
          <a:lstStyle/>
          <a:p>
            <a:r>
              <a:rPr lang="zh-TW" altLang="zh-TW" sz="6000" dirty="0">
                <a:solidFill>
                  <a:srgbClr val="0000FF"/>
                </a:solidFill>
                <a:effectLst/>
                <a:ea typeface="標楷體" panose="03000509000000000000" pitchFamily="65" charset="-120"/>
                <a:cs typeface="Times New Roman" panose="02020603050405020304" pitchFamily="18" charset="0"/>
              </a:rPr>
              <a:t>《春秋</a:t>
            </a:r>
            <a:r>
              <a:rPr lang="zh-TW" altLang="en-US" sz="6000" dirty="0">
                <a:solidFill>
                  <a:srgbClr val="0000FF"/>
                </a:solidFill>
                <a:effectLst/>
                <a:ea typeface="標楷體" panose="03000509000000000000" pitchFamily="65" charset="-120"/>
                <a:cs typeface="Times New Roman" panose="02020603050405020304" pitchFamily="18" charset="0"/>
              </a:rPr>
              <a:t>左</a:t>
            </a:r>
            <a:r>
              <a:rPr lang="zh-TW" altLang="zh-TW" sz="60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副標題 2">
            <a:extLst>
              <a:ext uri="{FF2B5EF4-FFF2-40B4-BE49-F238E27FC236}">
                <a16:creationId xmlns:a16="http://schemas.microsoft.com/office/drawing/2014/main" id="{1139E6D4-AD58-413F-9EB1-337383C3C685}"/>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3456973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FAB446-6922-45B8-9277-34DD3D8FBD25}"/>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5055DF25-DC85-457E-A793-104D0121EAF3}"/>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請觀於周樂，使工為之歌周南召南，                              曰，美哉，始基之矣，                                           猶未也，然勤而不怨矣，</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為之歌邶，鄘，衛，曰，美哉，                                 淵乎，憂而不困者也。                                          吾聞衛康叔武公之德如是，是其衛風乎，</a:t>
            </a:r>
            <a:endParaRPr lang="zh-TW" altLang="en-US" sz="3600" dirty="0"/>
          </a:p>
        </p:txBody>
      </p:sp>
    </p:spTree>
    <p:extLst>
      <p:ext uri="{BB962C8B-B14F-4D97-AF65-F5344CB8AC3E}">
        <p14:creationId xmlns:p14="http://schemas.microsoft.com/office/powerpoint/2010/main" val="2401641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262F55C-962D-4B9F-A5DE-35E737DB0911}"/>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F3642E62-22B1-4BB0-8B19-A05A865D6D64}"/>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為之歌王，曰，美哉思而不懼，其周之東乎，</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為之歌鄭，曰，美哉，其細已甚，                                     民弗堪也，是其先亡乎，</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為之歌齊。曰，美哉，泱泱乎，大風也哉，                         表東海者，其大公乎，國未可量也，</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為之歌豳，曰，美哉，蕩乎，                                       樂而不淫，其周公之東乎，</a:t>
            </a:r>
            <a:endParaRPr lang="zh-TW" altLang="en-US" sz="3600" dirty="0"/>
          </a:p>
        </p:txBody>
      </p:sp>
    </p:spTree>
    <p:extLst>
      <p:ext uri="{BB962C8B-B14F-4D97-AF65-F5344CB8AC3E}">
        <p14:creationId xmlns:p14="http://schemas.microsoft.com/office/powerpoint/2010/main" val="25657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3C9F24B-8338-464A-9CC7-01C0D75188E3}"/>
              </a:ext>
            </a:extLst>
          </p:cNvPr>
          <p:cNvSpPr>
            <a:spLocks noGrp="1"/>
          </p:cNvSpPr>
          <p:nvPr>
            <p:ph type="ctrTitle"/>
          </p:nvPr>
        </p:nvSpPr>
        <p:spPr/>
        <p:txBody>
          <a:bodyPr>
            <a:normAutofit fontScale="90000"/>
          </a:bodyPr>
          <a:lstStyle/>
          <a:p>
            <a:r>
              <a:rPr lang="zh-TW" altLang="en-US"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人類「太平世」社會的藍圖</a:t>
            </a:r>
            <a:br>
              <a:rPr lang="zh-TW" altLang="zh-TW" sz="6000"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TW" altLang="en-US" dirty="0"/>
          </a:p>
        </p:txBody>
      </p:sp>
      <p:sp>
        <p:nvSpPr>
          <p:cNvPr id="3" name="副標題 2">
            <a:extLst>
              <a:ext uri="{FF2B5EF4-FFF2-40B4-BE49-F238E27FC236}">
                <a16:creationId xmlns:a16="http://schemas.microsoft.com/office/drawing/2014/main" id="{0C44C97F-384D-413E-9FB5-52488628B8AB}"/>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71030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BB4564A-E90F-4FD6-B8FD-9434BCF669F1}"/>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9AE8E162-7818-4192-BDD4-C4D4FD8C2D0B}"/>
              </a:ext>
            </a:extLst>
          </p:cNvPr>
          <p:cNvSpPr>
            <a:spLocks noGrp="1"/>
          </p:cNvSpPr>
          <p:nvPr>
            <p:ph idx="1"/>
          </p:nvPr>
        </p:nvSpPr>
        <p:spPr/>
        <p:txBody>
          <a:bodyPr>
            <a:normAutofit lnSpcReduction="10000"/>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為之歌秦，曰，此之謂夏聲，                                    夫能夏，則大，大之至乎其周之舊也，</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為之歌魏，曰，美哉，渢楓乎，                                  大而婉，險而易，行以德輔，此則明主也，</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為之歌唐。曰，思深哉，其有陶唐氏之遺民乎，    不然，何憂之遠也，非令德之後，誰能若是，</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為之歌陳。曰，國無主，其能久乎，                                自鄶以下，無譏焉。</a:t>
            </a:r>
            <a:endParaRPr lang="zh-TW" altLang="en-US" sz="3600" dirty="0"/>
          </a:p>
        </p:txBody>
      </p:sp>
    </p:spTree>
    <p:extLst>
      <p:ext uri="{BB962C8B-B14F-4D97-AF65-F5344CB8AC3E}">
        <p14:creationId xmlns:p14="http://schemas.microsoft.com/office/powerpoint/2010/main" val="9189299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A8B00AA-6AC0-4E6A-A572-593FD2FF740D}"/>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00D331D7-AA87-4A36-8EE2-FBB7146AA12A}"/>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為之歌小雅曰，美哉，                                        思而不貳，怨而不言，                                         其周德之衰乎，猶有先王之遺民焉，</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為之歌大雅，曰，廣哉，                                     熙熙乎，曲而有直體，                                        其文王之德乎，</a:t>
            </a:r>
            <a:endParaRPr lang="zh-TW" altLang="en-US" sz="3600" dirty="0"/>
          </a:p>
        </p:txBody>
      </p:sp>
    </p:spTree>
    <p:extLst>
      <p:ext uri="{BB962C8B-B14F-4D97-AF65-F5344CB8AC3E}">
        <p14:creationId xmlns:p14="http://schemas.microsoft.com/office/powerpoint/2010/main" val="2144455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622F6A-63E0-4E12-8310-CC836C1598EB}"/>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EA8219C1-537C-46B6-87E8-9736FFD5B627}"/>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為之歌頌，曰，至矣哉，                                           直而不倨，曲而不屈，                                         邇而不偪，遠而不攜，                                         遷而不淫，復而不厭，                                           哀而不愁，樂而不荒，                                              用而不匱，廣而不宣，                                               施而不費，取而不貪，處而不底，行而不流，            五聲和，八風平，節有度，守有序，盛德之所同也，</a:t>
            </a:r>
            <a:endParaRPr lang="zh-TW" altLang="en-US" sz="3600" dirty="0"/>
          </a:p>
        </p:txBody>
      </p:sp>
    </p:spTree>
    <p:extLst>
      <p:ext uri="{BB962C8B-B14F-4D97-AF65-F5344CB8AC3E}">
        <p14:creationId xmlns:p14="http://schemas.microsoft.com/office/powerpoint/2010/main" val="3186582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A76E17-B5C3-4A7B-B80D-E5E2780214AC}"/>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76C1BFB2-0FEC-4FF7-AAEA-ECF9E8F999A0}"/>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見舞象箾南籥者，曰，美哉，猶有憾，</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見舞大武者，曰，美哉，周之盛也，其若此乎，</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見舞韶濩者，曰，聖人之弘也，                                 而猶有慚德，聖人之難也，</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見舞大夏者，曰，美哉，勤而不德，                                非禹其誰能脩之，</a:t>
            </a:r>
            <a:endParaRPr lang="en-US" altLang="zh-TW" sz="3600" b="0" i="0" dirty="0">
              <a:solidFill>
                <a:srgbClr val="000000"/>
              </a:solidFill>
              <a:effectLst/>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460303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314846D-F411-49F9-B551-9C4330AE9621}"/>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555B56F1-7CBF-463F-ACF5-F04EECF540DA}"/>
              </a:ext>
            </a:extLst>
          </p:cNvPr>
          <p:cNvSpPr>
            <a:spLocks noGrp="1"/>
          </p:cNvSpPr>
          <p:nvPr>
            <p:ph idx="1"/>
          </p:nvPr>
        </p:nvSpPr>
        <p:spPr/>
        <p:txBody>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見舞韶箾者，曰，德至矣哉，大矣，                       如天之無不幬也，如地之無不載也，                         雖甚盛德，其蔑以加於此矣，                                               觀止矣，若有他樂，吾不敢請已，</a:t>
            </a:r>
            <a:endParaRPr lang="zh-TW" altLang="en-US" sz="3600" dirty="0"/>
          </a:p>
          <a:p>
            <a:endParaRPr lang="zh-TW" altLang="en-US" dirty="0"/>
          </a:p>
        </p:txBody>
      </p:sp>
    </p:spTree>
    <p:extLst>
      <p:ext uri="{BB962C8B-B14F-4D97-AF65-F5344CB8AC3E}">
        <p14:creationId xmlns:p14="http://schemas.microsoft.com/office/powerpoint/2010/main" val="24025391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ABF8CF-A21E-40DB-87B8-C2D9AD0B10C0}"/>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BEFE2CB5-0E5A-4BDB-A7BA-FE8E86FC843E}"/>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其出聘也，通嗣君也，故遂聘于齊，                           說晏平仲，謂之曰，子速納邑與政，                               無邑無政，乃免於難，                                      齊國之政，將有所歸，                                              未獲所歸，難未歇也，                                        故晏子因陳桓子以納政與邑，                                  是以免於欒高之難，</a:t>
            </a:r>
            <a:endParaRPr lang="zh-TW" altLang="en-US" sz="3600" dirty="0"/>
          </a:p>
        </p:txBody>
      </p:sp>
    </p:spTree>
    <p:extLst>
      <p:ext uri="{BB962C8B-B14F-4D97-AF65-F5344CB8AC3E}">
        <p14:creationId xmlns:p14="http://schemas.microsoft.com/office/powerpoint/2010/main" val="624364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E40638-C0A8-4778-B700-6A334AD80C68}"/>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11CE268C-1B57-430B-A37E-735344BFB499}"/>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聘於鄭，見子產，如舊相識，                                    與之縞帶，子產獻紵衣焉，                                     謂子產曰，鄭之執政侈，難將至矣，                             政必及子，子為政，慎之以禮，                                   不然，鄭國將敗，</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適衛，說蘧瑗，史狗，史鰌，                                  公子荊，公叔發，公子朝，                                       曰，衛多君子，未有患也，</a:t>
            </a:r>
            <a:endParaRPr lang="zh-TW" altLang="en-US" sz="3600" dirty="0"/>
          </a:p>
        </p:txBody>
      </p:sp>
    </p:spTree>
    <p:extLst>
      <p:ext uri="{BB962C8B-B14F-4D97-AF65-F5344CB8AC3E}">
        <p14:creationId xmlns:p14="http://schemas.microsoft.com/office/powerpoint/2010/main" val="8052228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F9053A-2208-4949-9D03-9C03D1361370}"/>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7AFD4B25-EEC6-413E-B505-3C8A2DAC1957}"/>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自衛如晉，將宿於戚，聞鍾聲焉，                               曰，異哉，吾聞之也，                                       辯而不德，必加於戮，夫子獲罪於君以在此，                         懼猶不足，而又何樂，                                          夫子之在此也，猶燕之巢於幕上，                               君又在殯，而可以樂乎，遂去之，                                   文子聞之，終身不聽琴瑟，</a:t>
            </a:r>
            <a:endParaRPr lang="zh-TW" altLang="en-US" sz="3600" dirty="0"/>
          </a:p>
        </p:txBody>
      </p:sp>
    </p:spTree>
    <p:extLst>
      <p:ext uri="{BB962C8B-B14F-4D97-AF65-F5344CB8AC3E}">
        <p14:creationId xmlns:p14="http://schemas.microsoft.com/office/powerpoint/2010/main" val="3278913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25B977C-AD6D-40CE-B286-9CE83CAA523E}"/>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左</a:t>
            </a:r>
            <a:r>
              <a:rPr lang="zh-TW" altLang="zh-TW" sz="4400" dirty="0">
                <a:solidFill>
                  <a:srgbClr val="0000FF"/>
                </a:solidFill>
                <a:effectLst/>
                <a:ea typeface="標楷體" panose="03000509000000000000" pitchFamily="65" charset="-120"/>
                <a:cs typeface="Times New Roman" panose="02020603050405020304" pitchFamily="18" charset="0"/>
              </a:rPr>
              <a:t>傳》</a:t>
            </a:r>
            <a:endParaRPr lang="zh-TW" altLang="en-US" dirty="0"/>
          </a:p>
        </p:txBody>
      </p:sp>
      <p:sp>
        <p:nvSpPr>
          <p:cNvPr id="3" name="內容版面配置區 2">
            <a:extLst>
              <a:ext uri="{FF2B5EF4-FFF2-40B4-BE49-F238E27FC236}">
                <a16:creationId xmlns:a16="http://schemas.microsoft.com/office/drawing/2014/main" id="{D5613AE4-9597-4D9B-B903-CF5A712C4369}"/>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適晉說趙文子，韓宣子，魏獻子，                                  曰，晉國其萃於三族乎，                                      說叔向，將行，謂叔向曰，                                     吾子勉之，君侈而多良，                                        大夫皆富，政將在家，                                    吾子好直，必思自免於難。</a:t>
            </a:r>
            <a:endParaRPr lang="zh-TW" altLang="en-US" sz="3600" dirty="0"/>
          </a:p>
        </p:txBody>
      </p:sp>
    </p:spTree>
    <p:extLst>
      <p:ext uri="{BB962C8B-B14F-4D97-AF65-F5344CB8AC3E}">
        <p14:creationId xmlns:p14="http://schemas.microsoft.com/office/powerpoint/2010/main" val="24035232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E147E6-7733-47FE-8266-0F42C0A73D31}"/>
              </a:ext>
            </a:extLst>
          </p:cNvPr>
          <p:cNvSpPr>
            <a:spLocks noGrp="1"/>
          </p:cNvSpPr>
          <p:nvPr>
            <p:ph type="ctrTitle"/>
          </p:nvPr>
        </p:nvSpPr>
        <p:spPr/>
        <p:txBody>
          <a:bodyPr>
            <a:normAutofit/>
          </a:bodyPr>
          <a:lstStyle/>
          <a:p>
            <a:r>
              <a:rPr lang="zh-TW" altLang="zh-TW" sz="5400" dirty="0">
                <a:solidFill>
                  <a:srgbClr val="0000FF"/>
                </a:solidFill>
                <a:effectLst/>
                <a:ea typeface="標楷體" panose="03000509000000000000" pitchFamily="65" charset="-120"/>
                <a:cs typeface="Times New Roman" panose="02020603050405020304" pitchFamily="18" charset="0"/>
              </a:rPr>
              <a:t>《春秋</a:t>
            </a:r>
            <a:r>
              <a:rPr lang="zh-TW" altLang="en-US" sz="5400" dirty="0">
                <a:solidFill>
                  <a:srgbClr val="0000FF"/>
                </a:solidFill>
                <a:effectLst/>
                <a:ea typeface="標楷體" panose="03000509000000000000" pitchFamily="65" charset="-120"/>
                <a:cs typeface="Times New Roman" panose="02020603050405020304" pitchFamily="18" charset="0"/>
              </a:rPr>
              <a:t>穀梁傳</a:t>
            </a:r>
            <a:r>
              <a:rPr lang="zh-TW" altLang="zh-TW" sz="5400" dirty="0">
                <a:solidFill>
                  <a:srgbClr val="0000FF"/>
                </a:solidFill>
                <a:effectLst/>
                <a:ea typeface="標楷體" panose="03000509000000000000" pitchFamily="65" charset="-120"/>
                <a:cs typeface="Times New Roman" panose="02020603050405020304" pitchFamily="18" charset="0"/>
              </a:rPr>
              <a:t>》《何休解詁》</a:t>
            </a:r>
            <a:endParaRPr lang="zh-TW" altLang="en-US" sz="5400" dirty="0"/>
          </a:p>
        </p:txBody>
      </p:sp>
      <p:sp>
        <p:nvSpPr>
          <p:cNvPr id="3" name="副標題 2">
            <a:extLst>
              <a:ext uri="{FF2B5EF4-FFF2-40B4-BE49-F238E27FC236}">
                <a16:creationId xmlns:a16="http://schemas.microsoft.com/office/drawing/2014/main" id="{3F5C13C9-84D9-4F6A-BD4E-2443D9EED3C7}"/>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268930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26606F-ACE5-4AC2-9381-876AA008F5C6}"/>
              </a:ext>
            </a:extLst>
          </p:cNvPr>
          <p:cNvSpPr>
            <a:spLocks noGrp="1"/>
          </p:cNvSpPr>
          <p:nvPr>
            <p:ph type="title"/>
          </p:nvPr>
        </p:nvSpPr>
        <p:spPr/>
        <p:txBody>
          <a:bodyPr/>
          <a:lstStyle/>
          <a:p>
            <a:r>
              <a:rPr lang="zh-TW" altLang="zh-TW" sz="4400" dirty="0">
                <a:effectLst/>
                <a:ea typeface="標楷體" panose="03000509000000000000" pitchFamily="65" charset="-120"/>
                <a:cs typeface="Times New Roman" panose="02020603050405020304" pitchFamily="18" charset="0"/>
              </a:rPr>
              <a:t>以春秋當新王</a:t>
            </a:r>
            <a:endParaRPr lang="zh-TW" altLang="en-US" dirty="0"/>
          </a:p>
        </p:txBody>
      </p:sp>
      <p:sp>
        <p:nvSpPr>
          <p:cNvPr id="3" name="內容版面配置區 2">
            <a:extLst>
              <a:ext uri="{FF2B5EF4-FFF2-40B4-BE49-F238E27FC236}">
                <a16:creationId xmlns:a16="http://schemas.microsoft.com/office/drawing/2014/main" id="{5D9CD526-19AA-4FCF-8B45-9BFC5B22179E}"/>
              </a:ext>
            </a:extLst>
          </p:cNvPr>
          <p:cNvSpPr>
            <a:spLocks noGrp="1"/>
          </p:cNvSpPr>
          <p:nvPr>
            <p:ph idx="1"/>
          </p:nvPr>
        </p:nvSpPr>
        <p:spPr/>
        <p:txBody>
          <a:bodyPr>
            <a:normAutofit/>
          </a:bodyPr>
          <a:lstStyle/>
          <a:p>
            <a:r>
              <a:rPr lang="zh-TW" altLang="zh-TW" sz="3600" dirty="0">
                <a:effectLst/>
                <a:ea typeface="標楷體" panose="03000509000000000000" pitchFamily="65" charset="-120"/>
                <a:cs typeface="Times New Roman" panose="02020603050405020304" pitchFamily="18" charset="0"/>
              </a:rPr>
              <a:t>孔子在《春秋》中孕育了一個</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「以春秋當新王」、循序演進</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到「夷狄進至於爵」、</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「天下遠近大小若一」、</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「人人有士君子之行」</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的理想社會，</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成為人類</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「太平世」社會的藍圖，</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可以提供全球各個社會</a:t>
            </a:r>
            <a:r>
              <a:rPr lang="zh-TW" altLang="en-US" sz="3600" dirty="0">
                <a:effectLst/>
                <a:ea typeface="標楷體" panose="03000509000000000000" pitchFamily="65" charset="-120"/>
                <a:cs typeface="Times New Roman" panose="02020603050405020304" pitchFamily="18" charset="0"/>
              </a:rPr>
              <a:t>                                                                      </a:t>
            </a:r>
            <a:r>
              <a:rPr lang="zh-TW" altLang="zh-TW" sz="3600" dirty="0">
                <a:effectLst/>
                <a:ea typeface="標楷體" panose="03000509000000000000" pitchFamily="65" charset="-120"/>
                <a:cs typeface="Times New Roman" panose="02020603050405020304" pitchFamily="18" charset="0"/>
              </a:rPr>
              <a:t>在擘畫未來願景作為參考。</a:t>
            </a:r>
            <a:endParaRPr lang="zh-TW" altLang="en-US" sz="3600" dirty="0"/>
          </a:p>
        </p:txBody>
      </p:sp>
    </p:spTree>
    <p:extLst>
      <p:ext uri="{BB962C8B-B14F-4D97-AF65-F5344CB8AC3E}">
        <p14:creationId xmlns:p14="http://schemas.microsoft.com/office/powerpoint/2010/main" val="24419551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95A3529-95F7-43F2-93C9-EF418928D1EE}"/>
              </a:ext>
            </a:extLst>
          </p:cNvPr>
          <p:cNvSpPr>
            <a:spLocks noGrp="1"/>
          </p:cNvSpPr>
          <p:nvPr>
            <p:ph type="title"/>
          </p:nvPr>
        </p:nvSpPr>
        <p:spPr/>
        <p:txBody>
          <a:bodyPr/>
          <a:lstStyle/>
          <a:p>
            <a:r>
              <a:rPr lang="zh-TW" altLang="zh-TW" sz="4400" dirty="0">
                <a:solidFill>
                  <a:srgbClr val="0000FF"/>
                </a:solidFill>
                <a:effectLst/>
                <a:ea typeface="標楷體" panose="03000509000000000000" pitchFamily="65" charset="-120"/>
                <a:cs typeface="Times New Roman" panose="02020603050405020304" pitchFamily="18" charset="0"/>
              </a:rPr>
              <a:t>《春秋</a:t>
            </a:r>
            <a:r>
              <a:rPr lang="zh-TW" altLang="en-US" sz="4400" dirty="0">
                <a:solidFill>
                  <a:srgbClr val="0000FF"/>
                </a:solidFill>
                <a:effectLst/>
                <a:ea typeface="標楷體" panose="03000509000000000000" pitchFamily="65" charset="-120"/>
                <a:cs typeface="Times New Roman" panose="02020603050405020304" pitchFamily="18" charset="0"/>
              </a:rPr>
              <a:t>穀梁傳</a:t>
            </a:r>
            <a:r>
              <a:rPr lang="zh-TW" altLang="zh-TW" sz="4400" dirty="0">
                <a:solidFill>
                  <a:srgbClr val="0000FF"/>
                </a:solidFill>
                <a:effectLst/>
                <a:ea typeface="標楷體" panose="03000509000000000000" pitchFamily="65" charset="-120"/>
                <a:cs typeface="Times New Roman" panose="02020603050405020304" pitchFamily="18" charset="0"/>
              </a:rPr>
              <a:t>》</a:t>
            </a:r>
            <a:endParaRPr lang="zh-TW" altLang="en-US" dirty="0"/>
          </a:p>
        </p:txBody>
      </p:sp>
      <p:sp>
        <p:nvSpPr>
          <p:cNvPr id="3" name="內容版面配置區 2">
            <a:extLst>
              <a:ext uri="{FF2B5EF4-FFF2-40B4-BE49-F238E27FC236}">
                <a16:creationId xmlns:a16="http://schemas.microsoft.com/office/drawing/2014/main" id="{1130DD4E-D9AB-4B05-AFF2-8DDCCA619964}"/>
              </a:ext>
            </a:extLst>
          </p:cNvPr>
          <p:cNvSpPr>
            <a:spLocks noGrp="1"/>
          </p:cNvSpPr>
          <p:nvPr>
            <p:ph idx="1"/>
          </p:nvPr>
        </p:nvSpPr>
        <p:spPr/>
        <p:txBody>
          <a:bodyPr>
            <a:normAutofit/>
          </a:bodyPr>
          <a:lstStyle/>
          <a:p>
            <a:r>
              <a:rPr lang="zh-TW" altLang="en-US" sz="3600" b="0" i="0" dirty="0">
                <a:solidFill>
                  <a:srgbClr val="000000"/>
                </a:solidFill>
                <a:effectLst/>
                <a:latin typeface="標楷體" panose="03000509000000000000" pitchFamily="65" charset="-120"/>
                <a:ea typeface="標楷體" panose="03000509000000000000" pitchFamily="65" charset="-120"/>
              </a:rPr>
              <a:t>吳子使札來聘。</a:t>
            </a:r>
            <a:endParaRPr lang="en-US" altLang="zh-TW" sz="3600" b="0" i="0" dirty="0">
              <a:solidFill>
                <a:srgbClr val="000000"/>
              </a:solidFill>
              <a:effectLst/>
              <a:latin typeface="標楷體" panose="03000509000000000000" pitchFamily="65" charset="-120"/>
              <a:ea typeface="標楷體" panose="03000509000000000000" pitchFamily="65" charset="-120"/>
            </a:endParaRPr>
          </a:p>
          <a:p>
            <a:r>
              <a:rPr lang="zh-TW" altLang="en-US" sz="3600" b="0" i="0" dirty="0">
                <a:solidFill>
                  <a:srgbClr val="000000"/>
                </a:solidFill>
                <a:effectLst/>
                <a:latin typeface="標楷體" panose="03000509000000000000" pitchFamily="65" charset="-120"/>
                <a:ea typeface="標楷體" panose="03000509000000000000" pitchFamily="65" charset="-120"/>
              </a:rPr>
              <a:t>吳其稱子何也？                                              善使延陵季子，故進之也。                                      身賢，賢也，使賢，亦賢也。                                   延陵季子之賢，尊君也。                                        其名，成尊於上也。</a:t>
            </a:r>
            <a:endParaRPr lang="zh-TW"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315168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F858C5A-8E7E-4779-AFAD-AA1F999F8800}"/>
              </a:ext>
            </a:extLst>
          </p:cNvPr>
          <p:cNvSpPr>
            <a:spLocks noGrp="1"/>
          </p:cNvSpPr>
          <p:nvPr>
            <p:ph type="title"/>
          </p:nvPr>
        </p:nvSpPr>
        <p:spPr/>
        <p:txBody>
          <a:bodyPr>
            <a:normAutofit/>
          </a:bodyPr>
          <a:lstStyle/>
          <a:p>
            <a:r>
              <a:rPr lang="zh-TW" altLang="zh-TW" dirty="0">
                <a:solidFill>
                  <a:srgbClr val="0000FF"/>
                </a:solidFill>
                <a:effectLst/>
                <a:ea typeface="標楷體" panose="03000509000000000000" pitchFamily="65" charset="-120"/>
                <a:cs typeface="Times New Roman" panose="02020603050405020304" pitchFamily="18" charset="0"/>
              </a:rPr>
              <a:t>《何休解詁》</a:t>
            </a:r>
            <a:endParaRPr lang="zh-TW" altLang="en-US" dirty="0"/>
          </a:p>
        </p:txBody>
      </p:sp>
      <p:sp>
        <p:nvSpPr>
          <p:cNvPr id="3" name="內容版面配置區 2">
            <a:extLst>
              <a:ext uri="{FF2B5EF4-FFF2-40B4-BE49-F238E27FC236}">
                <a16:creationId xmlns:a16="http://schemas.microsoft.com/office/drawing/2014/main" id="{8E49751D-1D29-42B7-AE2D-D593534B1CF6}"/>
              </a:ext>
            </a:extLst>
          </p:cNvPr>
          <p:cNvSpPr>
            <a:spLocks noGrp="1"/>
          </p:cNvSpPr>
          <p:nvPr>
            <p:ph idx="1"/>
          </p:nvPr>
        </p:nvSpPr>
        <p:spPr/>
        <p:txBody>
          <a:bodyPr>
            <a:normAutofit/>
          </a:bodyPr>
          <a:lstStyle/>
          <a:p>
            <a:r>
              <a:rPr lang="zh-TW" altLang="en-US" b="0" i="0" dirty="0">
                <a:solidFill>
                  <a:srgbClr val="FF0000"/>
                </a:solidFill>
                <a:effectLst/>
                <a:latin typeface="標楷體" panose="03000509000000000000" pitchFamily="65" charset="-120"/>
                <a:ea typeface="標楷體" panose="03000509000000000000" pitchFamily="65" charset="-120"/>
              </a:rPr>
              <a:t>呉子使札來聘</a:t>
            </a:r>
            <a:endParaRPr lang="en-US" altLang="zh-TW" b="0" i="0" dirty="0">
              <a:solidFill>
                <a:srgbClr val="FF0000"/>
              </a:solidFill>
              <a:effectLst/>
              <a:latin typeface="標楷體" panose="03000509000000000000" pitchFamily="65" charset="-120"/>
              <a:ea typeface="標楷體" panose="03000509000000000000" pitchFamily="65" charset="-120"/>
            </a:endParaRPr>
          </a:p>
          <a:p>
            <a:r>
              <a:rPr lang="zh-TW" altLang="en-US" b="0" i="0" dirty="0">
                <a:solidFill>
                  <a:srgbClr val="000000"/>
                </a:solidFill>
                <a:effectLst/>
                <a:latin typeface="標楷體" panose="03000509000000000000" pitchFamily="65" charset="-120"/>
                <a:ea typeface="標楷體" panose="03000509000000000000" pitchFamily="65" charset="-120"/>
              </a:rPr>
              <a:t>呉無君無大夫此何以有君有大夫</a:t>
            </a:r>
            <a:r>
              <a:rPr lang="zh-TW" altLang="en-US" sz="1800" b="0" i="0" dirty="0">
                <a:solidFill>
                  <a:srgbClr val="008800"/>
                </a:solidFill>
                <a:effectLst/>
                <a:latin typeface="標楷體" panose="03000509000000000000" pitchFamily="65" charset="-120"/>
                <a:ea typeface="標楷體" panose="03000509000000000000" pitchFamily="65" charset="-120"/>
              </a:rPr>
              <a:t>据向之㑹稱國○札側八反</a:t>
            </a:r>
            <a:r>
              <a:rPr lang="zh-TW" altLang="en-US" b="0" i="0" dirty="0">
                <a:solidFill>
                  <a:srgbClr val="000000"/>
                </a:solidFill>
                <a:effectLst/>
                <a:latin typeface="標楷體" panose="03000509000000000000" pitchFamily="65" charset="-120"/>
                <a:ea typeface="標楷體" panose="03000509000000000000" pitchFamily="65" charset="-120"/>
              </a:rPr>
              <a:t>賢季子也何賢乎季子</a:t>
            </a:r>
            <a:r>
              <a:rPr lang="zh-TW" altLang="en-US" sz="1800" b="0" i="0" dirty="0">
                <a:solidFill>
                  <a:srgbClr val="008800"/>
                </a:solidFill>
                <a:effectLst/>
                <a:latin typeface="標楷體" panose="03000509000000000000" pitchFamily="65" charset="-120"/>
                <a:ea typeface="標楷體" panose="03000509000000000000" pitchFamily="65" charset="-120"/>
              </a:rPr>
              <a:t>据聘不足賢而使賢有君有大夫荆人來聘是也</a:t>
            </a:r>
            <a:r>
              <a:rPr lang="zh-TW" altLang="en-US" b="0" i="0" dirty="0">
                <a:solidFill>
                  <a:srgbClr val="000000"/>
                </a:solidFill>
                <a:effectLst/>
                <a:latin typeface="標楷體" panose="03000509000000000000" pitchFamily="65" charset="-120"/>
                <a:ea typeface="標楷體" panose="03000509000000000000" pitchFamily="65" charset="-120"/>
              </a:rPr>
              <a:t>讓國也其讓國奈何謁也餘祭也夷昧也與季子同母者四</a:t>
            </a:r>
            <a:r>
              <a:rPr lang="zh-TW" altLang="en-US" sz="1800" b="0" i="0" dirty="0">
                <a:solidFill>
                  <a:srgbClr val="008800"/>
                </a:solidFill>
                <a:effectLst/>
                <a:latin typeface="標楷體" panose="03000509000000000000" pitchFamily="65" charset="-120"/>
                <a:ea typeface="標楷體" panose="03000509000000000000" pitchFamily="65" charset="-120"/>
              </a:rPr>
              <a:t>與并也并季子四人</a:t>
            </a:r>
            <a:r>
              <a:rPr lang="zh-TW" altLang="en-US" b="0" i="0" dirty="0">
                <a:solidFill>
                  <a:srgbClr val="000000"/>
                </a:solidFill>
                <a:effectLst/>
                <a:latin typeface="標楷體" panose="03000509000000000000" pitchFamily="65" charset="-120"/>
                <a:ea typeface="標楷體" panose="03000509000000000000" pitchFamily="65" charset="-120"/>
              </a:rPr>
              <a:t>季子弱而才兄弟皆愛之同欲立之以為君謁曰今若是迮而與季子國</a:t>
            </a:r>
            <a:r>
              <a:rPr lang="zh-TW" altLang="en-US" sz="1800" b="0" i="0" dirty="0">
                <a:solidFill>
                  <a:srgbClr val="008800"/>
                </a:solidFill>
                <a:effectLst/>
                <a:latin typeface="標楷體" panose="03000509000000000000" pitchFamily="65" charset="-120"/>
                <a:ea typeface="標楷體" panose="03000509000000000000" pitchFamily="65" charset="-120"/>
              </a:rPr>
              <a:t>迮起也倉卒意○迮子各反起也卒七忽反</a:t>
            </a:r>
            <a:r>
              <a:rPr lang="zh-TW" altLang="en-US" b="0" i="0" dirty="0">
                <a:solidFill>
                  <a:srgbClr val="000000"/>
                </a:solidFill>
                <a:effectLst/>
                <a:latin typeface="標楷體" panose="03000509000000000000" pitchFamily="65" charset="-120"/>
                <a:ea typeface="標楷體" panose="03000509000000000000" pitchFamily="65" charset="-120"/>
              </a:rPr>
              <a:t>季子猶不受也請無與子而與弟弟兄迭為君</a:t>
            </a:r>
            <a:r>
              <a:rPr lang="zh-TW" altLang="en-US" sz="1800" b="0" i="0" dirty="0">
                <a:solidFill>
                  <a:srgbClr val="008800"/>
                </a:solidFill>
                <a:effectLst/>
                <a:latin typeface="標楷體" panose="03000509000000000000" pitchFamily="65" charset="-120"/>
                <a:ea typeface="標楷體" panose="03000509000000000000" pitchFamily="65" charset="-120"/>
              </a:rPr>
              <a:t>迭猶更也〇迭大結反更也更也音庚</a:t>
            </a:r>
            <a:r>
              <a:rPr lang="zh-TW" altLang="en-US" b="0" i="0" dirty="0">
                <a:solidFill>
                  <a:srgbClr val="000000"/>
                </a:solidFill>
                <a:effectLst/>
                <a:latin typeface="標楷體" panose="03000509000000000000" pitchFamily="65" charset="-120"/>
                <a:ea typeface="標楷體" panose="03000509000000000000" pitchFamily="65" charset="-120"/>
              </a:rPr>
              <a:t>而致國乎季子皆曰諾</a:t>
            </a:r>
            <a:endParaRPr lang="zh-TW" altLang="en-US"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4843715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1D168C8-268E-4D8C-9C42-EAE7A425939C}"/>
              </a:ext>
            </a:extLst>
          </p:cNvPr>
          <p:cNvSpPr>
            <a:spLocks noGrp="1"/>
          </p:cNvSpPr>
          <p:nvPr>
            <p:ph type="title"/>
          </p:nvPr>
        </p:nvSpPr>
        <p:spPr/>
        <p:txBody>
          <a:bodyPr/>
          <a:lstStyle/>
          <a:p>
            <a:r>
              <a:rPr lang="zh-TW" altLang="zh-TW" dirty="0">
                <a:solidFill>
                  <a:srgbClr val="0000FF"/>
                </a:solidFill>
                <a:effectLst/>
                <a:ea typeface="標楷體" panose="03000509000000000000" pitchFamily="65" charset="-120"/>
                <a:cs typeface="Times New Roman" panose="02020603050405020304" pitchFamily="18" charset="0"/>
              </a:rPr>
              <a:t>《何休解詁》</a:t>
            </a:r>
            <a:endParaRPr lang="zh-TW" altLang="en-US" dirty="0"/>
          </a:p>
        </p:txBody>
      </p:sp>
      <p:sp>
        <p:nvSpPr>
          <p:cNvPr id="3" name="內容版面配置區 2">
            <a:extLst>
              <a:ext uri="{FF2B5EF4-FFF2-40B4-BE49-F238E27FC236}">
                <a16:creationId xmlns:a16="http://schemas.microsoft.com/office/drawing/2014/main" id="{81EED00D-0637-4F1C-A58F-934364E8BADF}"/>
              </a:ext>
            </a:extLst>
          </p:cNvPr>
          <p:cNvSpPr>
            <a:spLocks noGrp="1"/>
          </p:cNvSpPr>
          <p:nvPr>
            <p:ph idx="1"/>
          </p:nvPr>
        </p:nvSpPr>
        <p:spPr/>
        <p:txBody>
          <a:bodyPr/>
          <a:lstStyle/>
          <a:p>
            <a:r>
              <a:rPr lang="zh-TW" altLang="en-US" b="0" i="0" dirty="0">
                <a:solidFill>
                  <a:srgbClr val="000000"/>
                </a:solidFill>
                <a:effectLst/>
                <a:latin typeface="標楷體" panose="03000509000000000000" pitchFamily="65" charset="-120"/>
                <a:ea typeface="標楷體" panose="03000509000000000000" pitchFamily="65" charset="-120"/>
              </a:rPr>
              <a:t>故諸為君者皆輕死為勇飲食必祝</a:t>
            </a:r>
            <a:r>
              <a:rPr lang="zh-TW" altLang="en-US" sz="2800" b="0" i="0" dirty="0">
                <a:solidFill>
                  <a:srgbClr val="008800"/>
                </a:solidFill>
                <a:effectLst/>
                <a:latin typeface="標楷體" panose="03000509000000000000" pitchFamily="65" charset="-120"/>
                <a:ea typeface="標楷體" panose="03000509000000000000" pitchFamily="65" charset="-120"/>
              </a:rPr>
              <a:t>祝因祭祝也論語曰雖䟽食菜羹瓜祭是也〇祝之又反又之六反注同䟽食音嗣</a:t>
            </a:r>
            <a:r>
              <a:rPr lang="zh-TW" altLang="en-US" b="0" i="0" dirty="0">
                <a:solidFill>
                  <a:srgbClr val="000000"/>
                </a:solidFill>
                <a:effectLst/>
                <a:latin typeface="標楷體" panose="03000509000000000000" pitchFamily="65" charset="-120"/>
                <a:ea typeface="標楷體" panose="03000509000000000000" pitchFamily="65" charset="-120"/>
              </a:rPr>
              <a:t>曰天苟有呉國</a:t>
            </a:r>
            <a:r>
              <a:rPr lang="zh-TW" altLang="en-US" sz="2800" b="0" i="0" dirty="0">
                <a:solidFill>
                  <a:srgbClr val="008800"/>
                </a:solidFill>
                <a:effectLst/>
                <a:latin typeface="標楷體" panose="03000509000000000000" pitchFamily="65" charset="-120"/>
                <a:ea typeface="標楷體" panose="03000509000000000000" pitchFamily="65" charset="-120"/>
              </a:rPr>
              <a:t>猶曰天誠欲有呉國當與賢弟</a:t>
            </a:r>
            <a:r>
              <a:rPr lang="zh-TW" altLang="en-US" b="0" i="0" dirty="0">
                <a:solidFill>
                  <a:srgbClr val="000000"/>
                </a:solidFill>
                <a:effectLst/>
                <a:latin typeface="標楷體" panose="03000509000000000000" pitchFamily="65" charset="-120"/>
                <a:ea typeface="標楷體" panose="03000509000000000000" pitchFamily="65" charset="-120"/>
              </a:rPr>
              <a:t>尚速有悔於予身</a:t>
            </a:r>
            <a:r>
              <a:rPr lang="zh-TW" altLang="en-US" sz="2800" b="0" i="0" dirty="0">
                <a:solidFill>
                  <a:srgbClr val="008800"/>
                </a:solidFill>
                <a:effectLst/>
                <a:latin typeface="標楷體" panose="03000509000000000000" pitchFamily="65" charset="-120"/>
                <a:ea typeface="標楷體" panose="03000509000000000000" pitchFamily="65" charset="-120"/>
              </a:rPr>
              <a:t>尚猶努力速疾也悔咎予我也欲急致國于季子意</a:t>
            </a:r>
            <a:r>
              <a:rPr lang="zh-TW" altLang="en-US" b="0" i="0" dirty="0">
                <a:solidFill>
                  <a:srgbClr val="000000"/>
                </a:solidFill>
                <a:effectLst/>
                <a:latin typeface="標楷體" panose="03000509000000000000" pitchFamily="65" charset="-120"/>
                <a:ea typeface="標楷體" panose="03000509000000000000" pitchFamily="65" charset="-120"/>
              </a:rPr>
              <a:t>故謁也死餘祭也立</a:t>
            </a:r>
            <a:r>
              <a:rPr lang="zh-TW" altLang="en-US" sz="2800" b="0" i="0" dirty="0">
                <a:solidFill>
                  <a:srgbClr val="008800"/>
                </a:solidFill>
                <a:effectLst/>
                <a:latin typeface="標楷體" panose="03000509000000000000" pitchFamily="65" charset="-120"/>
                <a:ea typeface="標楷體" panose="03000509000000000000" pitchFamily="65" charset="-120"/>
              </a:rPr>
              <a:t>故迭為君</a:t>
            </a:r>
            <a:r>
              <a:rPr lang="zh-TW" altLang="en-US" b="0" i="0" dirty="0">
                <a:solidFill>
                  <a:srgbClr val="000000"/>
                </a:solidFill>
                <a:effectLst/>
                <a:latin typeface="標楷體" panose="03000509000000000000" pitchFamily="65" charset="-120"/>
                <a:ea typeface="標楷體" panose="03000509000000000000" pitchFamily="65" charset="-120"/>
              </a:rPr>
              <a:t>餘祭也死夷昧也立夷昧也死則國宜之季子者也季子使而亡焉僚者長庶也即之</a:t>
            </a:r>
            <a:r>
              <a:rPr lang="zh-TW" altLang="en-US" sz="2800" b="0" i="0" dirty="0">
                <a:solidFill>
                  <a:srgbClr val="008800"/>
                </a:solidFill>
                <a:effectLst/>
                <a:latin typeface="標楷體" panose="03000509000000000000" pitchFamily="65" charset="-120"/>
                <a:ea typeface="標楷體" panose="03000509000000000000" pitchFamily="65" charset="-120"/>
              </a:rPr>
              <a:t>縁兄弟相繼而即位所以不書僚●者縁季子之心惡以己之是揚兄之非故為之諱所以起至而君之〇季子使所吏反下同僚者力彫反長庶丁丈反下注同</a:t>
            </a:r>
            <a:r>
              <a:rPr lang="zh-TW" altLang="en-US" b="0" i="0" dirty="0">
                <a:solidFill>
                  <a:srgbClr val="000000"/>
                </a:solidFill>
                <a:effectLst/>
                <a:latin typeface="標楷體" panose="03000509000000000000" pitchFamily="65" charset="-120"/>
                <a:ea typeface="標楷體" panose="03000509000000000000" pitchFamily="65" charset="-120"/>
              </a:rPr>
              <a:t>季子使而反至而君之爾</a:t>
            </a:r>
            <a:r>
              <a:rPr lang="zh-TW" altLang="en-US" sz="2800" b="0" i="0" dirty="0">
                <a:solidFill>
                  <a:srgbClr val="008800"/>
                </a:solidFill>
                <a:effectLst/>
                <a:latin typeface="標楷體" panose="03000509000000000000" pitchFamily="65" charset="-120"/>
                <a:ea typeface="標楷體" panose="03000509000000000000" pitchFamily="65" charset="-120"/>
              </a:rPr>
              <a:t>不為讓國者僚巳得國無讓也</a:t>
            </a:r>
            <a:endParaRPr lang="zh-TW" altLang="en-US" dirty="0"/>
          </a:p>
        </p:txBody>
      </p:sp>
    </p:spTree>
    <p:extLst>
      <p:ext uri="{BB962C8B-B14F-4D97-AF65-F5344CB8AC3E}">
        <p14:creationId xmlns:p14="http://schemas.microsoft.com/office/powerpoint/2010/main" val="38075844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CDC40F1-DF29-4EE0-A041-1A591906A7F4}"/>
              </a:ext>
            </a:extLst>
          </p:cNvPr>
          <p:cNvSpPr>
            <a:spLocks noGrp="1"/>
          </p:cNvSpPr>
          <p:nvPr>
            <p:ph type="title"/>
          </p:nvPr>
        </p:nvSpPr>
        <p:spPr/>
        <p:txBody>
          <a:bodyPr/>
          <a:lstStyle/>
          <a:p>
            <a:r>
              <a:rPr lang="zh-TW" altLang="zh-TW" dirty="0">
                <a:solidFill>
                  <a:srgbClr val="0000FF"/>
                </a:solidFill>
                <a:effectLst/>
                <a:ea typeface="標楷體" panose="03000509000000000000" pitchFamily="65" charset="-120"/>
                <a:cs typeface="Times New Roman" panose="02020603050405020304" pitchFamily="18" charset="0"/>
              </a:rPr>
              <a:t>《何休解詁》</a:t>
            </a:r>
            <a:endParaRPr lang="zh-TW" altLang="en-US" dirty="0"/>
          </a:p>
        </p:txBody>
      </p:sp>
      <p:sp>
        <p:nvSpPr>
          <p:cNvPr id="3" name="內容版面配置區 2">
            <a:extLst>
              <a:ext uri="{FF2B5EF4-FFF2-40B4-BE49-F238E27FC236}">
                <a16:creationId xmlns:a16="http://schemas.microsoft.com/office/drawing/2014/main" id="{29975E45-9156-4C38-99CC-602336BB3DD0}"/>
              </a:ext>
            </a:extLst>
          </p:cNvPr>
          <p:cNvSpPr>
            <a:spLocks noGrp="1"/>
          </p:cNvSpPr>
          <p:nvPr>
            <p:ph idx="1"/>
          </p:nvPr>
        </p:nvSpPr>
        <p:spPr/>
        <p:txBody>
          <a:bodyPr/>
          <a:lstStyle/>
          <a:p>
            <a:r>
              <a:rPr lang="zh-TW" altLang="en-US" b="0" i="0" dirty="0">
                <a:solidFill>
                  <a:srgbClr val="000000"/>
                </a:solidFill>
                <a:effectLst/>
                <a:latin typeface="標楷體" panose="03000509000000000000" pitchFamily="65" charset="-120"/>
                <a:ea typeface="標楷體" panose="03000509000000000000" pitchFamily="65" charset="-120"/>
              </a:rPr>
              <a:t>闔廬曰先君之所以不與子國而與弟者凢為季子故也將從先君之命與則國宜之季子者也如不從先君之命與則我宜立者也僚惡得為君乎於是使專諸刺僚</a:t>
            </a:r>
            <a:r>
              <a:rPr lang="zh-TW" altLang="en-US" sz="2800" b="0" i="0" dirty="0">
                <a:solidFill>
                  <a:srgbClr val="008800"/>
                </a:solidFill>
                <a:effectLst/>
                <a:latin typeface="標楷體" panose="03000509000000000000" pitchFamily="65" charset="-120"/>
                <a:ea typeface="標楷體" panose="03000509000000000000" pitchFamily="65" charset="-120"/>
              </a:rPr>
              <a:t>闔廬謁之長子光專諸膳宰僚●炙魚因進魚而刺之○闔户臘反廬力居反命與音餘下命與同僚焉於䖍反本又作惡音烏刺僚七賜反又七亦反注同●市志反</a:t>
            </a:r>
            <a:r>
              <a:rPr lang="zh-TW" altLang="en-US" b="0" i="0" dirty="0">
                <a:solidFill>
                  <a:srgbClr val="000000"/>
                </a:solidFill>
                <a:effectLst/>
                <a:latin typeface="標楷體" panose="03000509000000000000" pitchFamily="65" charset="-120"/>
                <a:ea typeface="標楷體" panose="03000509000000000000" pitchFamily="65" charset="-120"/>
              </a:rPr>
              <a:t>而致國乎季子季子不受曰爾弒吾君吾受爾國是吾與爾為●也爾殺吾兄吾又殺爾是父子兄弟相殺終身無巳也</a:t>
            </a:r>
            <a:r>
              <a:rPr lang="zh-TW" altLang="en-US" sz="2800" b="0" i="0" dirty="0">
                <a:solidFill>
                  <a:srgbClr val="008800"/>
                </a:solidFill>
                <a:effectLst/>
                <a:latin typeface="標楷體" panose="03000509000000000000" pitchFamily="65" charset="-120"/>
                <a:ea typeface="標楷體" panose="03000509000000000000" pitchFamily="65" charset="-120"/>
              </a:rPr>
              <a:t>兄弟相殺者謂闔廬為季子殺僚○爾殺吾君申志反注殺僚同●初患反</a:t>
            </a:r>
            <a:r>
              <a:rPr lang="zh-TW" altLang="en-US" b="0" i="0" dirty="0">
                <a:solidFill>
                  <a:srgbClr val="000000"/>
                </a:solidFill>
                <a:effectLst/>
                <a:latin typeface="標楷體" panose="03000509000000000000" pitchFamily="65" charset="-120"/>
                <a:ea typeface="標楷體" panose="03000509000000000000" pitchFamily="65" charset="-120"/>
              </a:rPr>
              <a:t>去之延陵</a:t>
            </a:r>
            <a:r>
              <a:rPr lang="zh-TW" altLang="en-US" sz="2800" b="0" i="0" dirty="0">
                <a:solidFill>
                  <a:srgbClr val="008800"/>
                </a:solidFill>
                <a:effectLst/>
                <a:latin typeface="標楷體" panose="03000509000000000000" pitchFamily="65" charset="-120"/>
                <a:ea typeface="標楷體" panose="03000509000000000000" pitchFamily="65" charset="-120"/>
              </a:rPr>
              <a:t>延陵呉下邑禮公子無去國之義故不越竟</a:t>
            </a:r>
            <a:r>
              <a:rPr lang="zh-TW" altLang="en-US" b="0" i="0" dirty="0">
                <a:solidFill>
                  <a:srgbClr val="000000"/>
                </a:solidFill>
                <a:effectLst/>
                <a:latin typeface="標楷體" panose="03000509000000000000" pitchFamily="65" charset="-120"/>
                <a:ea typeface="標楷體" panose="03000509000000000000" pitchFamily="65" charset="-120"/>
              </a:rPr>
              <a:t>終身不入呉國</a:t>
            </a:r>
            <a:r>
              <a:rPr lang="zh-TW" altLang="en-US" sz="2800" b="0" i="0" dirty="0">
                <a:solidFill>
                  <a:srgbClr val="008800"/>
                </a:solidFill>
                <a:effectLst/>
                <a:latin typeface="標楷體" panose="03000509000000000000" pitchFamily="65" charset="-120"/>
                <a:ea typeface="標楷體" panose="03000509000000000000" pitchFamily="65" charset="-120"/>
              </a:rPr>
              <a:t>不入呉朝旣不忍討闔廬義不可留事</a:t>
            </a:r>
            <a:endParaRPr lang="zh-TW" altLang="en-US" dirty="0"/>
          </a:p>
        </p:txBody>
      </p:sp>
    </p:spTree>
    <p:extLst>
      <p:ext uri="{BB962C8B-B14F-4D97-AF65-F5344CB8AC3E}">
        <p14:creationId xmlns:p14="http://schemas.microsoft.com/office/powerpoint/2010/main" val="35315777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DE20E86-DA75-4BB2-AAA8-179A4318950E}"/>
              </a:ext>
            </a:extLst>
          </p:cNvPr>
          <p:cNvSpPr>
            <a:spLocks noGrp="1"/>
          </p:cNvSpPr>
          <p:nvPr>
            <p:ph type="title"/>
          </p:nvPr>
        </p:nvSpPr>
        <p:spPr/>
        <p:txBody>
          <a:bodyPr/>
          <a:lstStyle/>
          <a:p>
            <a:r>
              <a:rPr lang="zh-TW" altLang="zh-TW" dirty="0">
                <a:solidFill>
                  <a:srgbClr val="0000FF"/>
                </a:solidFill>
                <a:effectLst/>
                <a:ea typeface="標楷體" panose="03000509000000000000" pitchFamily="65" charset="-120"/>
                <a:cs typeface="Times New Roman" panose="02020603050405020304" pitchFamily="18" charset="0"/>
              </a:rPr>
              <a:t>《何休解詁》</a:t>
            </a:r>
            <a:endParaRPr lang="zh-TW" altLang="en-US" dirty="0"/>
          </a:p>
        </p:txBody>
      </p:sp>
      <p:sp>
        <p:nvSpPr>
          <p:cNvPr id="3" name="內容版面配置區 2">
            <a:extLst>
              <a:ext uri="{FF2B5EF4-FFF2-40B4-BE49-F238E27FC236}">
                <a16:creationId xmlns:a16="http://schemas.microsoft.com/office/drawing/2014/main" id="{3C61CFC0-26C3-4791-BD24-ABB2D357E416}"/>
              </a:ext>
            </a:extLst>
          </p:cNvPr>
          <p:cNvSpPr>
            <a:spLocks noGrp="1"/>
          </p:cNvSpPr>
          <p:nvPr>
            <p:ph idx="1"/>
          </p:nvPr>
        </p:nvSpPr>
        <p:spPr/>
        <p:txBody>
          <a:bodyPr/>
          <a:lstStyle/>
          <a:p>
            <a:r>
              <a:rPr lang="zh-TW" altLang="en-US" sz="2800" b="0" i="0" dirty="0">
                <a:solidFill>
                  <a:srgbClr val="008800"/>
                </a:solidFill>
                <a:effectLst/>
                <a:latin typeface="標楷體" panose="03000509000000000000" pitchFamily="65" charset="-120"/>
                <a:ea typeface="標楷體" panose="03000509000000000000" pitchFamily="65" charset="-120"/>
              </a:rPr>
              <a:t>事</a:t>
            </a:r>
            <a:r>
              <a:rPr lang="zh-TW" altLang="en-US" b="0" i="0" dirty="0">
                <a:solidFill>
                  <a:srgbClr val="000000"/>
                </a:solidFill>
                <a:effectLst/>
                <a:latin typeface="標楷體" panose="03000509000000000000" pitchFamily="65" charset="-120"/>
                <a:ea typeface="標楷體" panose="03000509000000000000" pitchFamily="65" charset="-120"/>
              </a:rPr>
              <a:t>故君子以其不受為義以其不殺為仁</a:t>
            </a:r>
            <a:r>
              <a:rPr lang="zh-TW" altLang="en-US" sz="2800" b="0" i="0" dirty="0">
                <a:solidFill>
                  <a:srgbClr val="008800"/>
                </a:solidFill>
                <a:effectLst/>
                <a:latin typeface="標楷體" panose="03000509000000000000" pitchFamily="65" charset="-120"/>
                <a:ea typeface="標楷體" panose="03000509000000000000" pitchFamily="65" charset="-120"/>
              </a:rPr>
              <a:t>故大其能去以其不以貧賤苟止故推二事與之</a:t>
            </a:r>
            <a:r>
              <a:rPr lang="zh-TW" altLang="en-US" b="0" i="0" dirty="0">
                <a:solidFill>
                  <a:srgbClr val="000000"/>
                </a:solidFill>
                <a:effectLst/>
                <a:latin typeface="標楷體" panose="03000509000000000000" pitchFamily="65" charset="-120"/>
                <a:ea typeface="標楷體" panose="03000509000000000000" pitchFamily="65" charset="-120"/>
              </a:rPr>
              <a:t>賢季子則呉何以有君有大夫</a:t>
            </a:r>
            <a:r>
              <a:rPr lang="zh-TW" altLang="en-US" sz="2800" b="0" i="0" dirty="0">
                <a:solidFill>
                  <a:srgbClr val="008800"/>
                </a:solidFill>
                <a:effectLst/>
                <a:latin typeface="標楷體" panose="03000509000000000000" pitchFamily="65" charset="-120"/>
                <a:ea typeface="標楷體" panose="03000509000000000000" pitchFamily="65" charset="-120"/>
              </a:rPr>
              <a:t>据其本不賢其君</a:t>
            </a:r>
            <a:r>
              <a:rPr lang="zh-TW" altLang="en-US" b="0" i="0" dirty="0">
                <a:solidFill>
                  <a:srgbClr val="000000"/>
                </a:solidFill>
                <a:effectLst/>
                <a:latin typeface="標楷體" panose="03000509000000000000" pitchFamily="65" charset="-120"/>
                <a:ea typeface="標楷體" panose="03000509000000000000" pitchFamily="65" charset="-120"/>
              </a:rPr>
              <a:t>以季子為臣則宜有君者也</a:t>
            </a:r>
            <a:r>
              <a:rPr lang="zh-TW" altLang="en-US" sz="2800" b="0" i="0" dirty="0">
                <a:solidFill>
                  <a:srgbClr val="008800"/>
                </a:solidFill>
                <a:effectLst/>
                <a:latin typeface="標楷體" panose="03000509000000000000" pitchFamily="65" charset="-120"/>
                <a:ea typeface="標楷體" panose="03000509000000000000" pitchFamily="65" charset="-120"/>
              </a:rPr>
              <a:t>方以季子賢許使有臣有大夫故宜有君</a:t>
            </a:r>
            <a:r>
              <a:rPr lang="zh-TW" altLang="en-US" b="0" i="0" dirty="0">
                <a:solidFill>
                  <a:srgbClr val="000000"/>
                </a:solidFill>
                <a:effectLst/>
                <a:latin typeface="標楷體" panose="03000509000000000000" pitchFamily="65" charset="-120"/>
                <a:ea typeface="標楷體" panose="03000509000000000000" pitchFamily="65" charset="-120"/>
              </a:rPr>
              <a:t>札者何呉季子之名也春秋賢者不名此何以名許夷狄者不壹而足也</a:t>
            </a:r>
            <a:r>
              <a:rPr lang="zh-TW" altLang="en-US" sz="2800" b="0" i="0" dirty="0">
                <a:solidFill>
                  <a:srgbClr val="008800"/>
                </a:solidFill>
                <a:effectLst/>
                <a:latin typeface="標楷體" panose="03000509000000000000" pitchFamily="65" charset="-120"/>
                <a:ea typeface="標楷體" panose="03000509000000000000" pitchFamily="65" charset="-120"/>
              </a:rPr>
              <a:t>故降字而名</a:t>
            </a:r>
            <a:r>
              <a:rPr lang="zh-TW" altLang="en-US" b="0" i="0" dirty="0">
                <a:solidFill>
                  <a:srgbClr val="000000"/>
                </a:solidFill>
                <a:effectLst/>
                <a:latin typeface="標楷體" panose="03000509000000000000" pitchFamily="65" charset="-120"/>
                <a:ea typeface="標楷體" panose="03000509000000000000" pitchFamily="65" charset="-120"/>
              </a:rPr>
              <a:t>季子者所賢也曷為不足乎季子許人臣者必使臣許人子者必使子也</a:t>
            </a:r>
            <a:r>
              <a:rPr lang="zh-TW" altLang="en-US" sz="2800" b="0" i="0" dirty="0">
                <a:solidFill>
                  <a:srgbClr val="008800"/>
                </a:solidFill>
                <a:effectLst/>
                <a:latin typeface="標楷體" panose="03000509000000000000" pitchFamily="65" charset="-120"/>
                <a:ea typeface="標楷體" panose="03000509000000000000" pitchFamily="65" charset="-120"/>
              </a:rPr>
              <a:t>縁臣子尊榮莫不欲與君父共之字季子則逺其君夷狄常例離君父辭故不足以隆父子之親厚君臣之義季子讓在殺僚後豫於此賢之者移諱于闔廬不可以見讓故復因聘起其事</a:t>
            </a:r>
            <a:endParaRPr lang="zh-TW" altLang="en-US" dirty="0"/>
          </a:p>
        </p:txBody>
      </p:sp>
    </p:spTree>
    <p:extLst>
      <p:ext uri="{BB962C8B-B14F-4D97-AF65-F5344CB8AC3E}">
        <p14:creationId xmlns:p14="http://schemas.microsoft.com/office/powerpoint/2010/main" val="359820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A7BED1-7C08-492F-9000-91EE8D0AB3E8}"/>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作為</a:t>
            </a:r>
            <a:r>
              <a:rPr lang="zh-TW" altLang="en-US" sz="4400" kern="100" dirty="0">
                <a:effectLst/>
                <a:latin typeface="Calibri" panose="020F0502020204030204" pitchFamily="34" charset="0"/>
                <a:ea typeface="標楷體" panose="03000509000000000000" pitchFamily="65" charset="-120"/>
                <a:cs typeface="Times New Roman" panose="02020603050405020304" pitchFamily="18" charset="0"/>
              </a:rPr>
              <a:t>其他</a:t>
            </a:r>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社會的借鏡</a:t>
            </a:r>
            <a:endParaRPr lang="zh-TW" altLang="en-US" dirty="0"/>
          </a:p>
        </p:txBody>
      </p:sp>
      <p:sp>
        <p:nvSpPr>
          <p:cNvPr id="3" name="內容版面配置區 2">
            <a:extLst>
              <a:ext uri="{FF2B5EF4-FFF2-40B4-BE49-F238E27FC236}">
                <a16:creationId xmlns:a16="http://schemas.microsoft.com/office/drawing/2014/main" id="{D3153821-CBB6-440D-8580-C242F77B6AC8}"/>
              </a:ext>
            </a:extLst>
          </p:cNvPr>
          <p:cNvSpPr>
            <a:spLocks noGrp="1"/>
          </p:cNvSpPr>
          <p:nvPr>
            <p:ph idx="1"/>
          </p:nvPr>
        </p:nvSpPr>
        <p:spPr/>
        <p:txBody>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這樣的理想社會可以跟《易經‧乾卦》</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「群龍无首」的理想相互發明，</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為全人類各民族提供思考發展模式的參考。</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而在這個過程中，海峽兩岸各有分工，</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以實際一甲子及四十年社會發展的成果</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作為</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其他</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社會的借鏡，讓他們各取所宜，</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在自己選擇的道路上自主運用，</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創新調整，以打造屬於自己的未來。</a:t>
            </a:r>
            <a:endParaRPr lang="zh-TW" altLang="zh-TW" sz="36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411954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3852808-B5D9-4BAB-B024-AA7BE97297A9}"/>
              </a:ext>
            </a:extLst>
          </p:cNvPr>
          <p:cNvSpPr>
            <a:spLocks noGrp="1"/>
          </p:cNvSpPr>
          <p:nvPr>
            <p:ph type="ctrTitle"/>
          </p:nvPr>
        </p:nvSpPr>
        <p:spPr/>
        <p:txBody>
          <a:bodyPr/>
          <a:lstStyle/>
          <a:p>
            <a:r>
              <a:rPr lang="zh-TW" altLang="zh-TW" sz="6000" kern="100" dirty="0">
                <a:solidFill>
                  <a:srgbClr val="0000FF"/>
                </a:solidFill>
                <a:effectLst/>
                <a:latin typeface="Calibri" panose="020F0502020204030204" pitchFamily="34" charset="0"/>
                <a:ea typeface="標楷體" panose="03000509000000000000" pitchFamily="65" charset="-120"/>
                <a:cs typeface="Times New Roman" panose="02020603050405020304" pitchFamily="18" charset="0"/>
              </a:rPr>
              <a:t>孔子的深心獨詣</a:t>
            </a:r>
            <a:br>
              <a:rPr lang="zh-TW" altLang="zh-TW" sz="6000" kern="100" dirty="0">
                <a:effectLst/>
                <a:latin typeface="Calibri" panose="020F0502020204030204" pitchFamily="34" charset="0"/>
                <a:ea typeface="新細明體" panose="02020500000000000000" pitchFamily="18" charset="-120"/>
                <a:cs typeface="Times New Roman" panose="02020603050405020304" pitchFamily="18" charset="0"/>
              </a:rPr>
            </a:br>
            <a:endParaRPr lang="zh-TW" altLang="en-US" dirty="0"/>
          </a:p>
        </p:txBody>
      </p:sp>
      <p:sp>
        <p:nvSpPr>
          <p:cNvPr id="3" name="副標題 2">
            <a:extLst>
              <a:ext uri="{FF2B5EF4-FFF2-40B4-BE49-F238E27FC236}">
                <a16:creationId xmlns:a16="http://schemas.microsoft.com/office/drawing/2014/main" id="{47CA4F71-359F-4DE4-8EF9-5F1F71908269}"/>
              </a:ext>
            </a:extLst>
          </p:cNvPr>
          <p:cNvSpPr>
            <a:spLocks noGrp="1"/>
          </p:cNvSpPr>
          <p:nvPr>
            <p:ph type="subTitle" idx="1"/>
          </p:nvPr>
        </p:nvSpPr>
        <p:spPr/>
        <p:txBody>
          <a:bodyPr/>
          <a:lstStyle/>
          <a:p>
            <a:endParaRPr lang="zh-TW" altLang="en-US"/>
          </a:p>
        </p:txBody>
      </p:sp>
    </p:spTree>
    <p:extLst>
      <p:ext uri="{BB962C8B-B14F-4D97-AF65-F5344CB8AC3E}">
        <p14:creationId xmlns:p14="http://schemas.microsoft.com/office/powerpoint/2010/main" val="1314930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E50CFAB-E598-44CC-8EE2-519492351406}"/>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上探正天端</a:t>
            </a:r>
            <a:r>
              <a:rPr lang="zh-TW" altLang="en-US" sz="44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下明得失</a:t>
            </a:r>
            <a:endParaRPr lang="zh-TW" altLang="en-US" dirty="0"/>
          </a:p>
        </p:txBody>
      </p:sp>
      <p:sp>
        <p:nvSpPr>
          <p:cNvPr id="3" name="內容版面配置區 2">
            <a:extLst>
              <a:ext uri="{FF2B5EF4-FFF2-40B4-BE49-F238E27FC236}">
                <a16:creationId xmlns:a16="http://schemas.microsoft.com/office/drawing/2014/main" id="{A9EA5986-60F6-4DCF-80D9-BA439E337405}"/>
              </a:ext>
            </a:extLst>
          </p:cNvPr>
          <p:cNvSpPr>
            <a:spLocks noGrp="1"/>
          </p:cNvSpPr>
          <p:nvPr>
            <p:ph idx="1"/>
          </p:nvPr>
        </p:nvSpPr>
        <p:spPr/>
        <p:txBody>
          <a:bodyPr>
            <a:normAutofit/>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董仲舒在《春秋繁露‧俞序》中指出：</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「仲尼之作春秋也，上探正天端，</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王公之位，萬物民之所欲，</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下明得失，起賢才，以待後聖。</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故引史記，理往事，正是非，見王公」。接著又說：「孔子明得失，見成敗，疾時世之不仁，</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失王道之體，故緣人情，赦小過，</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《傳》又明之曰：「君子辭也。」</a:t>
            </a:r>
            <a:endParaRPr lang="zh-TW" altLang="en-US" dirty="0"/>
          </a:p>
        </p:txBody>
      </p:sp>
    </p:spTree>
    <p:extLst>
      <p:ext uri="{BB962C8B-B14F-4D97-AF65-F5344CB8AC3E}">
        <p14:creationId xmlns:p14="http://schemas.microsoft.com/office/powerpoint/2010/main" val="302945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AC74B6C-55CC-4FA9-B9C7-9C62B6508CDA}"/>
              </a:ext>
            </a:extLst>
          </p:cNvPr>
          <p:cNvSpPr>
            <a:spLocks noGrp="1"/>
          </p:cNvSpPr>
          <p:nvPr>
            <p:ph type="title"/>
          </p:nvPr>
        </p:nvSpPr>
        <p:spPr/>
        <p:txBody>
          <a:bodyPr/>
          <a:lstStyle/>
          <a:p>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因行事</a:t>
            </a:r>
            <a:r>
              <a:rPr lang="zh-TW" altLang="en-US" sz="44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4400" kern="100" dirty="0">
                <a:effectLst/>
                <a:latin typeface="Calibri" panose="020F0502020204030204" pitchFamily="34" charset="0"/>
                <a:ea typeface="標楷體" panose="03000509000000000000" pitchFamily="65" charset="-120"/>
                <a:cs typeface="Times New Roman" panose="02020603050405020304" pitchFamily="18" charset="0"/>
              </a:rPr>
              <a:t>加王心</a:t>
            </a:r>
            <a:endParaRPr lang="zh-TW" altLang="en-US" dirty="0"/>
          </a:p>
        </p:txBody>
      </p:sp>
      <p:sp>
        <p:nvSpPr>
          <p:cNvPr id="3" name="內容版面配置區 2">
            <a:extLst>
              <a:ext uri="{FF2B5EF4-FFF2-40B4-BE49-F238E27FC236}">
                <a16:creationId xmlns:a16="http://schemas.microsoft.com/office/drawing/2014/main" id="{3E101108-2AC2-45D5-ABCF-8BAF0DBDEAF1}"/>
              </a:ext>
            </a:extLst>
          </p:cNvPr>
          <p:cNvSpPr>
            <a:spLocks noGrp="1"/>
          </p:cNvSpPr>
          <p:nvPr>
            <p:ph idx="1"/>
          </p:nvPr>
        </p:nvSpPr>
        <p:spPr/>
        <p:txBody>
          <a:bodyPr>
            <a:normAutofit/>
          </a:bodyPr>
          <a:lstStyle/>
          <a:p>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孔子曰：「吾因行事，加吾王心焉。」</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所以孔子「假其位號以正人倫，因其成敗以明順逆，故其所善，則桓文行之而遂，其所惡，</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則亂國行之終以敗，故始言大惡殺君亡國，</a:t>
            </a:r>
            <a:r>
              <a:rPr lang="zh-TW" altLang="en-US" sz="3600" kern="100" dirty="0">
                <a:effectLst/>
                <a:latin typeface="Calibri" panose="020F0502020204030204" pitchFamily="34" charset="0"/>
                <a:ea typeface="標楷體" panose="03000509000000000000" pitchFamily="65" charset="-120"/>
                <a:cs typeface="Times New Roman" panose="02020603050405020304" pitchFamily="18" charset="0"/>
              </a:rPr>
              <a:t>                            </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終言赦小過，是亦始於麤粗，終於精微，教化流行，德澤大洽，天下之人人有士君子之行而少過矣」。孔子的深心獨詣在</a:t>
            </a:r>
            <a:r>
              <a:rPr lang="en-US" altLang="zh-TW" sz="3600" kern="100" dirty="0">
                <a:effectLst/>
                <a:latin typeface="Calibri" panose="020F0502020204030204" pitchFamily="34" charset="0"/>
                <a:ea typeface="標楷體" panose="03000509000000000000" pitchFamily="65" charset="-120"/>
                <a:cs typeface="Times New Roman" panose="02020603050405020304" pitchFamily="18" charset="0"/>
              </a:rPr>
              <a:t>21</a:t>
            </a:r>
            <a:r>
              <a:rPr lang="zh-TW" altLang="zh-TW" sz="3600" kern="100" dirty="0">
                <a:effectLst/>
                <a:latin typeface="Calibri" panose="020F0502020204030204" pitchFamily="34" charset="0"/>
                <a:ea typeface="標楷體" panose="03000509000000000000" pitchFamily="65" charset="-120"/>
                <a:cs typeface="Times New Roman" panose="02020603050405020304" pitchFamily="18" charset="0"/>
              </a:rPr>
              <a:t>世紀的今天，依然令人動容！</a:t>
            </a:r>
            <a:endParaRPr lang="zh-TW" altLang="en-US" sz="3600" dirty="0"/>
          </a:p>
        </p:txBody>
      </p:sp>
    </p:spTree>
    <p:extLst>
      <p:ext uri="{BB962C8B-B14F-4D97-AF65-F5344CB8AC3E}">
        <p14:creationId xmlns:p14="http://schemas.microsoft.com/office/powerpoint/2010/main" val="194427097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4315</Words>
  <Application>Microsoft Office PowerPoint</Application>
  <PresentationFormat>寬螢幕</PresentationFormat>
  <Paragraphs>120</Paragraphs>
  <Slides>54</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54</vt:i4>
      </vt:variant>
    </vt:vector>
  </HeadingPairs>
  <TitlesOfParts>
    <vt:vector size="59" baseType="lpstr">
      <vt:lpstr>標楷體</vt:lpstr>
      <vt:lpstr>Arial</vt:lpstr>
      <vt:lpstr>Calibri</vt:lpstr>
      <vt:lpstr>Calibri Light</vt:lpstr>
      <vt:lpstr>Office 佈景主題</vt:lpstr>
      <vt:lpstr>開創21世紀人類新社會 </vt:lpstr>
      <vt:lpstr>分 享 大 綱</vt:lpstr>
      <vt:lpstr>微言大義的密碼</vt:lpstr>
      <vt:lpstr>                                                                   人類「太平世」社會的藍圖 </vt:lpstr>
      <vt:lpstr>以春秋當新王</vt:lpstr>
      <vt:lpstr>作為其他社會的借鏡</vt:lpstr>
      <vt:lpstr>孔子的深心獨詣 </vt:lpstr>
      <vt:lpstr>上探正天端 下明得失</vt:lpstr>
      <vt:lpstr>因行事 加王心</vt:lpstr>
      <vt:lpstr>「利他」「謙讓」的傳奇 </vt:lpstr>
      <vt:lpstr>                                                                                                              超新星時代來臨 </vt:lpstr>
      <vt:lpstr>揭開歷史新頁</vt:lpstr>
      <vt:lpstr>吳子使札來聘</vt:lpstr>
      <vt:lpstr>不受為義 不殺為仁</vt:lpstr>
      <vt:lpstr>代表性人物</vt:lpstr>
      <vt:lpstr>樂於與人為善的誠信君子 </vt:lpstr>
      <vt:lpstr>廣交天下賢士</vt:lpstr>
      <vt:lpstr>優勢「文化基因」</vt:lpstr>
      <vt:lpstr>華夏龍脈雙玉山 </vt:lpstr>
      <vt:lpstr>三龍交匯</vt:lpstr>
      <vt:lpstr>華夏龍脈略圖</vt:lpstr>
      <vt:lpstr>世界性的文化櫥窗</vt:lpstr>
      <vt:lpstr>《春秋》的「王者典範」 </vt:lpstr>
      <vt:lpstr>                                                                                                          中山先生實踐「公天下」 </vt:lpstr>
      <vt:lpstr>廣結善緣</vt:lpstr>
      <vt:lpstr>群龍天下</vt:lpstr>
      <vt:lpstr>「群龍天下」的生態系統 </vt:lpstr>
      <vt:lpstr>獨立自主地選擇</vt:lpstr>
      <vt:lpstr>各正性命 保合大和</vt:lpstr>
      <vt:lpstr>《春秋公羊傳》</vt:lpstr>
      <vt:lpstr>《春秋公羊傳》</vt:lpstr>
      <vt:lpstr>《春秋公羊傳》</vt:lpstr>
      <vt:lpstr>《春秋公羊傳》</vt:lpstr>
      <vt:lpstr>《春秋公羊傳》</vt:lpstr>
      <vt:lpstr>《春秋公羊傳》</vt:lpstr>
      <vt:lpstr>《春秋左傳》</vt:lpstr>
      <vt:lpstr>《春秋左傳》</vt:lpstr>
      <vt:lpstr>《春秋左傳》</vt:lpstr>
      <vt:lpstr>《春秋左傳》</vt:lpstr>
      <vt:lpstr>《春秋左傳》</vt:lpstr>
      <vt:lpstr>《春秋左傳》</vt:lpstr>
      <vt:lpstr>《春秋左傳》</vt:lpstr>
      <vt:lpstr>《春秋左傳》</vt:lpstr>
      <vt:lpstr>《春秋左傳》</vt:lpstr>
      <vt:lpstr>《春秋左傳》</vt:lpstr>
      <vt:lpstr>《春秋左傳》</vt:lpstr>
      <vt:lpstr>《春秋左傳》</vt:lpstr>
      <vt:lpstr>《春秋左傳》</vt:lpstr>
      <vt:lpstr>《春秋穀梁傳》《何休解詁》</vt:lpstr>
      <vt:lpstr>《春秋穀梁傳》</vt:lpstr>
      <vt:lpstr>《何休解詁》</vt:lpstr>
      <vt:lpstr>《何休解詁》</vt:lpstr>
      <vt:lpstr>《何休解詁》</vt:lpstr>
      <vt:lpstr>《何休解詁》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TW CPMA</dc:creator>
  <cp:lastModifiedBy>TW CPMA</cp:lastModifiedBy>
  <cp:revision>21</cp:revision>
  <dcterms:created xsi:type="dcterms:W3CDTF">2021-04-06T00:58:33Z</dcterms:created>
  <dcterms:modified xsi:type="dcterms:W3CDTF">2021-04-06T04:40:14Z</dcterms:modified>
</cp:coreProperties>
</file>