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7" r:id="rId4"/>
    <p:sldId id="281" r:id="rId5"/>
    <p:sldId id="282" r:id="rId6"/>
    <p:sldId id="283" r:id="rId7"/>
    <p:sldId id="284" r:id="rId8"/>
    <p:sldId id="285" r:id="rId9"/>
    <p:sldId id="286" r:id="rId10"/>
    <p:sldId id="287" r:id="rId11"/>
    <p:sldId id="291" r:id="rId12"/>
    <p:sldId id="292" r:id="rId13"/>
    <p:sldId id="288" r:id="rId14"/>
    <p:sldId id="289" r:id="rId15"/>
    <p:sldId id="290" r:id="rId16"/>
    <p:sldId id="293" r:id="rId17"/>
    <p:sldId id="294" r:id="rId18"/>
    <p:sldId id="295" r:id="rId19"/>
    <p:sldId id="296" r:id="rId20"/>
    <p:sldId id="297" r:id="rId21"/>
    <p:sldId id="348" r:id="rId22"/>
    <p:sldId id="298" r:id="rId23"/>
    <p:sldId id="349" r:id="rId24"/>
    <p:sldId id="350" r:id="rId25"/>
    <p:sldId id="351" r:id="rId26"/>
    <p:sldId id="352" r:id="rId27"/>
    <p:sldId id="353" r:id="rId28"/>
    <p:sldId id="354" r:id="rId29"/>
    <p:sldId id="355" r:id="rId30"/>
    <p:sldId id="356" r:id="rId31"/>
    <p:sldId id="260" r:id="rId32"/>
    <p:sldId id="276" r:id="rId33"/>
    <p:sldId id="279" r:id="rId34"/>
    <p:sldId id="277" r:id="rId35"/>
    <p:sldId id="278" r:id="rId36"/>
    <p:sldId id="258" r:id="rId37"/>
    <p:sldId id="357" r:id="rId38"/>
    <p:sldId id="273" r:id="rId39"/>
    <p:sldId id="272" r:id="rId40"/>
    <p:sldId id="271" r:id="rId41"/>
    <p:sldId id="270" r:id="rId42"/>
    <p:sldId id="275" r:id="rId43"/>
    <p:sldId id="269" r:id="rId44"/>
    <p:sldId id="274" r:id="rId45"/>
    <p:sldId id="268" r:id="rId46"/>
    <p:sldId id="265" r:id="rId47"/>
    <p:sldId id="267" r:id="rId48"/>
    <p:sldId id="266" r:id="rId49"/>
    <p:sldId id="358" r:id="rId50"/>
    <p:sldId id="359" r:id="rId51"/>
    <p:sldId id="261" r:id="rId52"/>
    <p:sldId id="264" r:id="rId53"/>
    <p:sldId id="263" r:id="rId54"/>
    <p:sldId id="262" r:id="rId55"/>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644" y="-2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55A1F77-F9C9-4520-98BB-C58E74A3FBF7}"/>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375472C4-9B4D-4821-BCC7-B574F62655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529655FB-5EED-4A4C-A597-AAEACDC9931B}"/>
              </a:ext>
            </a:extLst>
          </p:cNvPr>
          <p:cNvSpPr>
            <a:spLocks noGrp="1"/>
          </p:cNvSpPr>
          <p:nvPr>
            <p:ph type="dt" sz="half" idx="10"/>
          </p:nvPr>
        </p:nvSpPr>
        <p:spPr/>
        <p:txBody>
          <a:bodyPr/>
          <a:lstStyle/>
          <a:p>
            <a:fld id="{D2130F7E-B601-4676-BA88-11A03AF58298}" type="datetimeFigureOut">
              <a:rPr lang="zh-TW" altLang="en-US" smtClean="0"/>
              <a:t>2021/4/6</a:t>
            </a:fld>
            <a:endParaRPr lang="zh-TW" altLang="en-US"/>
          </a:p>
        </p:txBody>
      </p:sp>
      <p:sp>
        <p:nvSpPr>
          <p:cNvPr id="5" name="頁尾版面配置區 4">
            <a:extLst>
              <a:ext uri="{FF2B5EF4-FFF2-40B4-BE49-F238E27FC236}">
                <a16:creationId xmlns:a16="http://schemas.microsoft.com/office/drawing/2014/main" id="{E19F6933-1C8E-4359-B170-94CF7F9F8309}"/>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FD7F424-D21C-4FBB-8EC0-5C20AF22AA43}"/>
              </a:ext>
            </a:extLst>
          </p:cNvPr>
          <p:cNvSpPr>
            <a:spLocks noGrp="1"/>
          </p:cNvSpPr>
          <p:nvPr>
            <p:ph type="sldNum" sz="quarter" idx="12"/>
          </p:nvPr>
        </p:nvSpPr>
        <p:spPr/>
        <p:txBody>
          <a:bodyPr/>
          <a:lstStyle/>
          <a:p>
            <a:fld id="{11CB0C3A-A0E4-4A57-A559-0FFEB8144167}" type="slidenum">
              <a:rPr lang="zh-TW" altLang="en-US" smtClean="0"/>
              <a:t>‹#›</a:t>
            </a:fld>
            <a:endParaRPr lang="zh-TW" altLang="en-US"/>
          </a:p>
        </p:txBody>
      </p:sp>
    </p:spTree>
    <p:extLst>
      <p:ext uri="{BB962C8B-B14F-4D97-AF65-F5344CB8AC3E}">
        <p14:creationId xmlns:p14="http://schemas.microsoft.com/office/powerpoint/2010/main" val="816551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93A5F9E-0255-4C07-90B7-5AFBFC068E26}"/>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EAFC4BD4-6812-41E3-BEDD-567602B8AC2C}"/>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3F241EC0-C5E4-4C3F-8166-FD12F35ED499}"/>
              </a:ext>
            </a:extLst>
          </p:cNvPr>
          <p:cNvSpPr>
            <a:spLocks noGrp="1"/>
          </p:cNvSpPr>
          <p:nvPr>
            <p:ph type="dt" sz="half" idx="10"/>
          </p:nvPr>
        </p:nvSpPr>
        <p:spPr/>
        <p:txBody>
          <a:bodyPr/>
          <a:lstStyle/>
          <a:p>
            <a:fld id="{D2130F7E-B601-4676-BA88-11A03AF58298}" type="datetimeFigureOut">
              <a:rPr lang="zh-TW" altLang="en-US" smtClean="0"/>
              <a:t>2021/4/6</a:t>
            </a:fld>
            <a:endParaRPr lang="zh-TW" altLang="en-US"/>
          </a:p>
        </p:txBody>
      </p:sp>
      <p:sp>
        <p:nvSpPr>
          <p:cNvPr id="5" name="頁尾版面配置區 4">
            <a:extLst>
              <a:ext uri="{FF2B5EF4-FFF2-40B4-BE49-F238E27FC236}">
                <a16:creationId xmlns:a16="http://schemas.microsoft.com/office/drawing/2014/main" id="{F3BD09A9-A53E-46DC-8C40-F8D9EE45AFE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15D162A2-0FAE-4A7F-B099-3227E16FB0CD}"/>
              </a:ext>
            </a:extLst>
          </p:cNvPr>
          <p:cNvSpPr>
            <a:spLocks noGrp="1"/>
          </p:cNvSpPr>
          <p:nvPr>
            <p:ph type="sldNum" sz="quarter" idx="12"/>
          </p:nvPr>
        </p:nvSpPr>
        <p:spPr/>
        <p:txBody>
          <a:bodyPr/>
          <a:lstStyle/>
          <a:p>
            <a:fld id="{11CB0C3A-A0E4-4A57-A559-0FFEB8144167}" type="slidenum">
              <a:rPr lang="zh-TW" altLang="en-US" smtClean="0"/>
              <a:t>‹#›</a:t>
            </a:fld>
            <a:endParaRPr lang="zh-TW" altLang="en-US"/>
          </a:p>
        </p:txBody>
      </p:sp>
    </p:spTree>
    <p:extLst>
      <p:ext uri="{BB962C8B-B14F-4D97-AF65-F5344CB8AC3E}">
        <p14:creationId xmlns:p14="http://schemas.microsoft.com/office/powerpoint/2010/main" val="1360214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0ADDD84E-95F1-452F-9F29-DCD16D07544B}"/>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761545DB-F347-4184-A5DB-0D7766429F94}"/>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03ECAC1-8C78-4791-86A5-C294A25221B4}"/>
              </a:ext>
            </a:extLst>
          </p:cNvPr>
          <p:cNvSpPr>
            <a:spLocks noGrp="1"/>
          </p:cNvSpPr>
          <p:nvPr>
            <p:ph type="dt" sz="half" idx="10"/>
          </p:nvPr>
        </p:nvSpPr>
        <p:spPr/>
        <p:txBody>
          <a:bodyPr/>
          <a:lstStyle/>
          <a:p>
            <a:fld id="{D2130F7E-B601-4676-BA88-11A03AF58298}" type="datetimeFigureOut">
              <a:rPr lang="zh-TW" altLang="en-US" smtClean="0"/>
              <a:t>2021/4/6</a:t>
            </a:fld>
            <a:endParaRPr lang="zh-TW" altLang="en-US"/>
          </a:p>
        </p:txBody>
      </p:sp>
      <p:sp>
        <p:nvSpPr>
          <p:cNvPr id="5" name="頁尾版面配置區 4">
            <a:extLst>
              <a:ext uri="{FF2B5EF4-FFF2-40B4-BE49-F238E27FC236}">
                <a16:creationId xmlns:a16="http://schemas.microsoft.com/office/drawing/2014/main" id="{9B237F41-6C34-4C42-A518-B2515B5C045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394A57F-374C-4CD1-907C-CB9C9BC58336}"/>
              </a:ext>
            </a:extLst>
          </p:cNvPr>
          <p:cNvSpPr>
            <a:spLocks noGrp="1"/>
          </p:cNvSpPr>
          <p:nvPr>
            <p:ph type="sldNum" sz="quarter" idx="12"/>
          </p:nvPr>
        </p:nvSpPr>
        <p:spPr/>
        <p:txBody>
          <a:bodyPr/>
          <a:lstStyle/>
          <a:p>
            <a:fld id="{11CB0C3A-A0E4-4A57-A559-0FFEB8144167}" type="slidenum">
              <a:rPr lang="zh-TW" altLang="en-US" smtClean="0"/>
              <a:t>‹#›</a:t>
            </a:fld>
            <a:endParaRPr lang="zh-TW" altLang="en-US"/>
          </a:p>
        </p:txBody>
      </p:sp>
    </p:spTree>
    <p:extLst>
      <p:ext uri="{BB962C8B-B14F-4D97-AF65-F5344CB8AC3E}">
        <p14:creationId xmlns:p14="http://schemas.microsoft.com/office/powerpoint/2010/main" val="3467606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674038C-6EE9-4951-B03E-A69F62FA25B2}"/>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9D679C9D-93D4-47DF-B0D5-18BF29766940}"/>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172CC77-F4D3-4A27-AB2C-ABF6EDF50592}"/>
              </a:ext>
            </a:extLst>
          </p:cNvPr>
          <p:cNvSpPr>
            <a:spLocks noGrp="1"/>
          </p:cNvSpPr>
          <p:nvPr>
            <p:ph type="dt" sz="half" idx="10"/>
          </p:nvPr>
        </p:nvSpPr>
        <p:spPr/>
        <p:txBody>
          <a:bodyPr/>
          <a:lstStyle/>
          <a:p>
            <a:fld id="{D2130F7E-B601-4676-BA88-11A03AF58298}" type="datetimeFigureOut">
              <a:rPr lang="zh-TW" altLang="en-US" smtClean="0"/>
              <a:t>2021/4/6</a:t>
            </a:fld>
            <a:endParaRPr lang="zh-TW" altLang="en-US"/>
          </a:p>
        </p:txBody>
      </p:sp>
      <p:sp>
        <p:nvSpPr>
          <p:cNvPr id="5" name="頁尾版面配置區 4">
            <a:extLst>
              <a:ext uri="{FF2B5EF4-FFF2-40B4-BE49-F238E27FC236}">
                <a16:creationId xmlns:a16="http://schemas.microsoft.com/office/drawing/2014/main" id="{F9DAA70D-2735-4052-8946-F2CE7830A8EE}"/>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481A6DFD-5E00-4AA7-AFFC-3F49EBA3CBD5}"/>
              </a:ext>
            </a:extLst>
          </p:cNvPr>
          <p:cNvSpPr>
            <a:spLocks noGrp="1"/>
          </p:cNvSpPr>
          <p:nvPr>
            <p:ph type="sldNum" sz="quarter" idx="12"/>
          </p:nvPr>
        </p:nvSpPr>
        <p:spPr/>
        <p:txBody>
          <a:bodyPr/>
          <a:lstStyle/>
          <a:p>
            <a:fld id="{11CB0C3A-A0E4-4A57-A559-0FFEB8144167}" type="slidenum">
              <a:rPr lang="zh-TW" altLang="en-US" smtClean="0"/>
              <a:t>‹#›</a:t>
            </a:fld>
            <a:endParaRPr lang="zh-TW" altLang="en-US"/>
          </a:p>
        </p:txBody>
      </p:sp>
    </p:spTree>
    <p:extLst>
      <p:ext uri="{BB962C8B-B14F-4D97-AF65-F5344CB8AC3E}">
        <p14:creationId xmlns:p14="http://schemas.microsoft.com/office/powerpoint/2010/main" val="2359835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C3E65B2-21E1-4CC0-9F23-ACF32E57A57A}"/>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C299183F-8FBD-4E21-BF4E-DAB634DEC0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33B7D22C-E04C-4A5F-89C2-9ADF33AE763B}"/>
              </a:ext>
            </a:extLst>
          </p:cNvPr>
          <p:cNvSpPr>
            <a:spLocks noGrp="1"/>
          </p:cNvSpPr>
          <p:nvPr>
            <p:ph type="dt" sz="half" idx="10"/>
          </p:nvPr>
        </p:nvSpPr>
        <p:spPr/>
        <p:txBody>
          <a:bodyPr/>
          <a:lstStyle/>
          <a:p>
            <a:fld id="{D2130F7E-B601-4676-BA88-11A03AF58298}" type="datetimeFigureOut">
              <a:rPr lang="zh-TW" altLang="en-US" smtClean="0"/>
              <a:t>2021/4/6</a:t>
            </a:fld>
            <a:endParaRPr lang="zh-TW" altLang="en-US"/>
          </a:p>
        </p:txBody>
      </p:sp>
      <p:sp>
        <p:nvSpPr>
          <p:cNvPr id="5" name="頁尾版面配置區 4">
            <a:extLst>
              <a:ext uri="{FF2B5EF4-FFF2-40B4-BE49-F238E27FC236}">
                <a16:creationId xmlns:a16="http://schemas.microsoft.com/office/drawing/2014/main" id="{14AB2DD8-1B57-4B27-8D46-C4E217F2D1E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AA47734-3373-41DF-8906-51F3AB23FBEC}"/>
              </a:ext>
            </a:extLst>
          </p:cNvPr>
          <p:cNvSpPr>
            <a:spLocks noGrp="1"/>
          </p:cNvSpPr>
          <p:nvPr>
            <p:ph type="sldNum" sz="quarter" idx="12"/>
          </p:nvPr>
        </p:nvSpPr>
        <p:spPr/>
        <p:txBody>
          <a:bodyPr/>
          <a:lstStyle/>
          <a:p>
            <a:fld id="{11CB0C3A-A0E4-4A57-A559-0FFEB8144167}" type="slidenum">
              <a:rPr lang="zh-TW" altLang="en-US" smtClean="0"/>
              <a:t>‹#›</a:t>
            </a:fld>
            <a:endParaRPr lang="zh-TW" altLang="en-US"/>
          </a:p>
        </p:txBody>
      </p:sp>
    </p:spTree>
    <p:extLst>
      <p:ext uri="{BB962C8B-B14F-4D97-AF65-F5344CB8AC3E}">
        <p14:creationId xmlns:p14="http://schemas.microsoft.com/office/powerpoint/2010/main" val="3498334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7806561-E4CA-40F1-A5DE-1223D81A0BBE}"/>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AB14C105-E117-42B7-B85D-8982F0A017C9}"/>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9802D086-A6BE-4E32-A620-1C2E586A1862}"/>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C07560B1-A1E4-4A0A-908F-586F283E73D1}"/>
              </a:ext>
            </a:extLst>
          </p:cNvPr>
          <p:cNvSpPr>
            <a:spLocks noGrp="1"/>
          </p:cNvSpPr>
          <p:nvPr>
            <p:ph type="dt" sz="half" idx="10"/>
          </p:nvPr>
        </p:nvSpPr>
        <p:spPr/>
        <p:txBody>
          <a:bodyPr/>
          <a:lstStyle/>
          <a:p>
            <a:fld id="{D2130F7E-B601-4676-BA88-11A03AF58298}" type="datetimeFigureOut">
              <a:rPr lang="zh-TW" altLang="en-US" smtClean="0"/>
              <a:t>2021/4/6</a:t>
            </a:fld>
            <a:endParaRPr lang="zh-TW" altLang="en-US"/>
          </a:p>
        </p:txBody>
      </p:sp>
      <p:sp>
        <p:nvSpPr>
          <p:cNvPr id="6" name="頁尾版面配置區 5">
            <a:extLst>
              <a:ext uri="{FF2B5EF4-FFF2-40B4-BE49-F238E27FC236}">
                <a16:creationId xmlns:a16="http://schemas.microsoft.com/office/drawing/2014/main" id="{89C81F88-7D84-4677-84CE-B49014190C77}"/>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8CF40F57-A6F5-47F2-8317-DDE0B4983A2E}"/>
              </a:ext>
            </a:extLst>
          </p:cNvPr>
          <p:cNvSpPr>
            <a:spLocks noGrp="1"/>
          </p:cNvSpPr>
          <p:nvPr>
            <p:ph type="sldNum" sz="quarter" idx="12"/>
          </p:nvPr>
        </p:nvSpPr>
        <p:spPr/>
        <p:txBody>
          <a:bodyPr/>
          <a:lstStyle/>
          <a:p>
            <a:fld id="{11CB0C3A-A0E4-4A57-A559-0FFEB8144167}" type="slidenum">
              <a:rPr lang="zh-TW" altLang="en-US" smtClean="0"/>
              <a:t>‹#›</a:t>
            </a:fld>
            <a:endParaRPr lang="zh-TW" altLang="en-US"/>
          </a:p>
        </p:txBody>
      </p:sp>
    </p:spTree>
    <p:extLst>
      <p:ext uri="{BB962C8B-B14F-4D97-AF65-F5344CB8AC3E}">
        <p14:creationId xmlns:p14="http://schemas.microsoft.com/office/powerpoint/2010/main" val="1777742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7303D1-1B4F-4CD3-B499-7389077555B1}"/>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33AF98A9-FB4E-445F-9C0D-A108794ADC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3F14B0C0-C0A9-4833-B97A-035759C0A98A}"/>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34EDDAD0-A185-450D-A227-3EAC93EF4C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8E8DC7DC-3C9E-421B-8BB8-3945091DF204}"/>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B9A888D2-D1D8-4614-9D9A-67E18B8E71C7}"/>
              </a:ext>
            </a:extLst>
          </p:cNvPr>
          <p:cNvSpPr>
            <a:spLocks noGrp="1"/>
          </p:cNvSpPr>
          <p:nvPr>
            <p:ph type="dt" sz="half" idx="10"/>
          </p:nvPr>
        </p:nvSpPr>
        <p:spPr/>
        <p:txBody>
          <a:bodyPr/>
          <a:lstStyle/>
          <a:p>
            <a:fld id="{D2130F7E-B601-4676-BA88-11A03AF58298}" type="datetimeFigureOut">
              <a:rPr lang="zh-TW" altLang="en-US" smtClean="0"/>
              <a:t>2021/4/6</a:t>
            </a:fld>
            <a:endParaRPr lang="zh-TW" altLang="en-US"/>
          </a:p>
        </p:txBody>
      </p:sp>
      <p:sp>
        <p:nvSpPr>
          <p:cNvPr id="8" name="頁尾版面配置區 7">
            <a:extLst>
              <a:ext uri="{FF2B5EF4-FFF2-40B4-BE49-F238E27FC236}">
                <a16:creationId xmlns:a16="http://schemas.microsoft.com/office/drawing/2014/main" id="{F1BBE6B2-DF96-49F3-9F54-D076EFF31CD6}"/>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4115D211-45A9-4C0B-BCEF-BC591F52A3A2}"/>
              </a:ext>
            </a:extLst>
          </p:cNvPr>
          <p:cNvSpPr>
            <a:spLocks noGrp="1"/>
          </p:cNvSpPr>
          <p:nvPr>
            <p:ph type="sldNum" sz="quarter" idx="12"/>
          </p:nvPr>
        </p:nvSpPr>
        <p:spPr/>
        <p:txBody>
          <a:bodyPr/>
          <a:lstStyle/>
          <a:p>
            <a:fld id="{11CB0C3A-A0E4-4A57-A559-0FFEB8144167}" type="slidenum">
              <a:rPr lang="zh-TW" altLang="en-US" smtClean="0"/>
              <a:t>‹#›</a:t>
            </a:fld>
            <a:endParaRPr lang="zh-TW" altLang="en-US"/>
          </a:p>
        </p:txBody>
      </p:sp>
    </p:spTree>
    <p:extLst>
      <p:ext uri="{BB962C8B-B14F-4D97-AF65-F5344CB8AC3E}">
        <p14:creationId xmlns:p14="http://schemas.microsoft.com/office/powerpoint/2010/main" val="3676993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7C73C2C-A748-4DF8-9208-22138E1FB3AD}"/>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AA385316-F2A4-4D20-A757-3927F5A03816}"/>
              </a:ext>
            </a:extLst>
          </p:cNvPr>
          <p:cNvSpPr>
            <a:spLocks noGrp="1"/>
          </p:cNvSpPr>
          <p:nvPr>
            <p:ph type="dt" sz="half" idx="10"/>
          </p:nvPr>
        </p:nvSpPr>
        <p:spPr/>
        <p:txBody>
          <a:bodyPr/>
          <a:lstStyle/>
          <a:p>
            <a:fld id="{D2130F7E-B601-4676-BA88-11A03AF58298}" type="datetimeFigureOut">
              <a:rPr lang="zh-TW" altLang="en-US" smtClean="0"/>
              <a:t>2021/4/6</a:t>
            </a:fld>
            <a:endParaRPr lang="zh-TW" altLang="en-US"/>
          </a:p>
        </p:txBody>
      </p:sp>
      <p:sp>
        <p:nvSpPr>
          <p:cNvPr id="4" name="頁尾版面配置區 3">
            <a:extLst>
              <a:ext uri="{FF2B5EF4-FFF2-40B4-BE49-F238E27FC236}">
                <a16:creationId xmlns:a16="http://schemas.microsoft.com/office/drawing/2014/main" id="{058E2A50-612E-4738-87CD-62ABC6610FBC}"/>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4773CC40-A756-4972-8A45-3F6EFEBDE6D5}"/>
              </a:ext>
            </a:extLst>
          </p:cNvPr>
          <p:cNvSpPr>
            <a:spLocks noGrp="1"/>
          </p:cNvSpPr>
          <p:nvPr>
            <p:ph type="sldNum" sz="quarter" idx="12"/>
          </p:nvPr>
        </p:nvSpPr>
        <p:spPr/>
        <p:txBody>
          <a:bodyPr/>
          <a:lstStyle/>
          <a:p>
            <a:fld id="{11CB0C3A-A0E4-4A57-A559-0FFEB8144167}" type="slidenum">
              <a:rPr lang="zh-TW" altLang="en-US" smtClean="0"/>
              <a:t>‹#›</a:t>
            </a:fld>
            <a:endParaRPr lang="zh-TW" altLang="en-US"/>
          </a:p>
        </p:txBody>
      </p:sp>
    </p:spTree>
    <p:extLst>
      <p:ext uri="{BB962C8B-B14F-4D97-AF65-F5344CB8AC3E}">
        <p14:creationId xmlns:p14="http://schemas.microsoft.com/office/powerpoint/2010/main" val="41104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E23AEAF1-1543-49E9-BD2E-E79BCD61A7D9}"/>
              </a:ext>
            </a:extLst>
          </p:cNvPr>
          <p:cNvSpPr>
            <a:spLocks noGrp="1"/>
          </p:cNvSpPr>
          <p:nvPr>
            <p:ph type="dt" sz="half" idx="10"/>
          </p:nvPr>
        </p:nvSpPr>
        <p:spPr/>
        <p:txBody>
          <a:bodyPr/>
          <a:lstStyle/>
          <a:p>
            <a:fld id="{D2130F7E-B601-4676-BA88-11A03AF58298}" type="datetimeFigureOut">
              <a:rPr lang="zh-TW" altLang="en-US" smtClean="0"/>
              <a:t>2021/4/6</a:t>
            </a:fld>
            <a:endParaRPr lang="zh-TW" altLang="en-US"/>
          </a:p>
        </p:txBody>
      </p:sp>
      <p:sp>
        <p:nvSpPr>
          <p:cNvPr id="3" name="頁尾版面配置區 2">
            <a:extLst>
              <a:ext uri="{FF2B5EF4-FFF2-40B4-BE49-F238E27FC236}">
                <a16:creationId xmlns:a16="http://schemas.microsoft.com/office/drawing/2014/main" id="{10964DC2-8E3B-45B3-A058-2D5593135C39}"/>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98833D16-C831-49F1-ACAC-7194E4B01241}"/>
              </a:ext>
            </a:extLst>
          </p:cNvPr>
          <p:cNvSpPr>
            <a:spLocks noGrp="1"/>
          </p:cNvSpPr>
          <p:nvPr>
            <p:ph type="sldNum" sz="quarter" idx="12"/>
          </p:nvPr>
        </p:nvSpPr>
        <p:spPr/>
        <p:txBody>
          <a:bodyPr/>
          <a:lstStyle/>
          <a:p>
            <a:fld id="{11CB0C3A-A0E4-4A57-A559-0FFEB8144167}" type="slidenum">
              <a:rPr lang="zh-TW" altLang="en-US" smtClean="0"/>
              <a:t>‹#›</a:t>
            </a:fld>
            <a:endParaRPr lang="zh-TW" altLang="en-US"/>
          </a:p>
        </p:txBody>
      </p:sp>
    </p:spTree>
    <p:extLst>
      <p:ext uri="{BB962C8B-B14F-4D97-AF65-F5344CB8AC3E}">
        <p14:creationId xmlns:p14="http://schemas.microsoft.com/office/powerpoint/2010/main" val="2078301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529E630-A2B3-4679-BFBA-82B4DCB93C29}"/>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D1EF3488-16C4-429D-B862-998795ADD2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965E18F0-972D-4F6F-B055-2362D64F77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0A9E5E3B-E64D-4818-BFBF-2360755E177A}"/>
              </a:ext>
            </a:extLst>
          </p:cNvPr>
          <p:cNvSpPr>
            <a:spLocks noGrp="1"/>
          </p:cNvSpPr>
          <p:nvPr>
            <p:ph type="dt" sz="half" idx="10"/>
          </p:nvPr>
        </p:nvSpPr>
        <p:spPr/>
        <p:txBody>
          <a:bodyPr/>
          <a:lstStyle/>
          <a:p>
            <a:fld id="{D2130F7E-B601-4676-BA88-11A03AF58298}" type="datetimeFigureOut">
              <a:rPr lang="zh-TW" altLang="en-US" smtClean="0"/>
              <a:t>2021/4/6</a:t>
            </a:fld>
            <a:endParaRPr lang="zh-TW" altLang="en-US"/>
          </a:p>
        </p:txBody>
      </p:sp>
      <p:sp>
        <p:nvSpPr>
          <p:cNvPr id="6" name="頁尾版面配置區 5">
            <a:extLst>
              <a:ext uri="{FF2B5EF4-FFF2-40B4-BE49-F238E27FC236}">
                <a16:creationId xmlns:a16="http://schemas.microsoft.com/office/drawing/2014/main" id="{77CAEF32-E372-4D41-91B8-DBBA81ED6EC3}"/>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A3059A4C-7292-46F3-90B9-54E632A7446F}"/>
              </a:ext>
            </a:extLst>
          </p:cNvPr>
          <p:cNvSpPr>
            <a:spLocks noGrp="1"/>
          </p:cNvSpPr>
          <p:nvPr>
            <p:ph type="sldNum" sz="quarter" idx="12"/>
          </p:nvPr>
        </p:nvSpPr>
        <p:spPr/>
        <p:txBody>
          <a:bodyPr/>
          <a:lstStyle/>
          <a:p>
            <a:fld id="{11CB0C3A-A0E4-4A57-A559-0FFEB8144167}" type="slidenum">
              <a:rPr lang="zh-TW" altLang="en-US" smtClean="0"/>
              <a:t>‹#›</a:t>
            </a:fld>
            <a:endParaRPr lang="zh-TW" altLang="en-US"/>
          </a:p>
        </p:txBody>
      </p:sp>
    </p:spTree>
    <p:extLst>
      <p:ext uri="{BB962C8B-B14F-4D97-AF65-F5344CB8AC3E}">
        <p14:creationId xmlns:p14="http://schemas.microsoft.com/office/powerpoint/2010/main" val="3051535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9072F3D-9EBD-44AB-8180-BD668A25B8F9}"/>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A34CCCA4-3281-4732-848E-E3DA369C29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406CC975-F5ED-4DCE-B720-54020D2470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9C5F6DF2-4DB8-473E-9E1A-1693BF5A6444}"/>
              </a:ext>
            </a:extLst>
          </p:cNvPr>
          <p:cNvSpPr>
            <a:spLocks noGrp="1"/>
          </p:cNvSpPr>
          <p:nvPr>
            <p:ph type="dt" sz="half" idx="10"/>
          </p:nvPr>
        </p:nvSpPr>
        <p:spPr/>
        <p:txBody>
          <a:bodyPr/>
          <a:lstStyle/>
          <a:p>
            <a:fld id="{D2130F7E-B601-4676-BA88-11A03AF58298}" type="datetimeFigureOut">
              <a:rPr lang="zh-TW" altLang="en-US" smtClean="0"/>
              <a:t>2021/4/6</a:t>
            </a:fld>
            <a:endParaRPr lang="zh-TW" altLang="en-US"/>
          </a:p>
        </p:txBody>
      </p:sp>
      <p:sp>
        <p:nvSpPr>
          <p:cNvPr id="6" name="頁尾版面配置區 5">
            <a:extLst>
              <a:ext uri="{FF2B5EF4-FFF2-40B4-BE49-F238E27FC236}">
                <a16:creationId xmlns:a16="http://schemas.microsoft.com/office/drawing/2014/main" id="{AA156FD3-3A2A-460D-8118-F4F5E396855F}"/>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9D9E2796-2320-4A70-A1B8-E6927FDC585B}"/>
              </a:ext>
            </a:extLst>
          </p:cNvPr>
          <p:cNvSpPr>
            <a:spLocks noGrp="1"/>
          </p:cNvSpPr>
          <p:nvPr>
            <p:ph type="sldNum" sz="quarter" idx="12"/>
          </p:nvPr>
        </p:nvSpPr>
        <p:spPr/>
        <p:txBody>
          <a:bodyPr/>
          <a:lstStyle/>
          <a:p>
            <a:fld id="{11CB0C3A-A0E4-4A57-A559-0FFEB8144167}" type="slidenum">
              <a:rPr lang="zh-TW" altLang="en-US" smtClean="0"/>
              <a:t>‹#›</a:t>
            </a:fld>
            <a:endParaRPr lang="zh-TW" altLang="en-US"/>
          </a:p>
        </p:txBody>
      </p:sp>
    </p:spTree>
    <p:extLst>
      <p:ext uri="{BB962C8B-B14F-4D97-AF65-F5344CB8AC3E}">
        <p14:creationId xmlns:p14="http://schemas.microsoft.com/office/powerpoint/2010/main" val="15337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81B30399-8DE1-4941-9290-5075C48BAF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3E96BF44-F2C0-4806-896E-42F45789C3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79CEAB0D-96F3-491E-B6B3-199638A86D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130F7E-B601-4676-BA88-11A03AF58298}" type="datetimeFigureOut">
              <a:rPr lang="zh-TW" altLang="en-US" smtClean="0"/>
              <a:t>2021/4/6</a:t>
            </a:fld>
            <a:endParaRPr lang="zh-TW" altLang="en-US"/>
          </a:p>
        </p:txBody>
      </p:sp>
      <p:sp>
        <p:nvSpPr>
          <p:cNvPr id="5" name="頁尾版面配置區 4">
            <a:extLst>
              <a:ext uri="{FF2B5EF4-FFF2-40B4-BE49-F238E27FC236}">
                <a16:creationId xmlns:a16="http://schemas.microsoft.com/office/drawing/2014/main" id="{266A3253-8805-4318-A1DC-C341810996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CD5C390D-D3CF-4D13-A443-B391CFB7A6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CB0C3A-A0E4-4A57-A559-0FFEB8144167}" type="slidenum">
              <a:rPr lang="zh-TW" altLang="en-US" smtClean="0"/>
              <a:t>‹#›</a:t>
            </a:fld>
            <a:endParaRPr lang="zh-TW" altLang="en-US"/>
          </a:p>
        </p:txBody>
      </p:sp>
    </p:spTree>
    <p:extLst>
      <p:ext uri="{BB962C8B-B14F-4D97-AF65-F5344CB8AC3E}">
        <p14:creationId xmlns:p14="http://schemas.microsoft.com/office/powerpoint/2010/main" val="356631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E80055F-5E3E-4B09-9D45-4F93CF0EAA91}"/>
              </a:ext>
            </a:extLst>
          </p:cNvPr>
          <p:cNvSpPr>
            <a:spLocks noGrp="1"/>
          </p:cNvSpPr>
          <p:nvPr>
            <p:ph type="ctrTitle"/>
          </p:nvPr>
        </p:nvSpPr>
        <p:spPr/>
        <p:txBody>
          <a:bodyPr>
            <a:normAutofit/>
          </a:bodyPr>
          <a:lstStyle/>
          <a:p>
            <a:r>
              <a:rPr lang="zh-TW" altLang="en-US" sz="6000" dirty="0">
                <a:solidFill>
                  <a:srgbClr val="0000FF"/>
                </a:solidFill>
                <a:latin typeface="標楷體" panose="03000509000000000000" pitchFamily="65" charset="-120"/>
                <a:ea typeface="標楷體" panose="03000509000000000000" pitchFamily="65" charset="-120"/>
              </a:rPr>
              <a:t>開創</a:t>
            </a:r>
            <a:r>
              <a:rPr lang="en-US" altLang="zh-TW" sz="6000" dirty="0">
                <a:solidFill>
                  <a:srgbClr val="0000FF"/>
                </a:solidFill>
                <a:latin typeface="標楷體" panose="03000509000000000000" pitchFamily="65" charset="-120"/>
                <a:ea typeface="標楷體" panose="03000509000000000000" pitchFamily="65" charset="-120"/>
              </a:rPr>
              <a:t>21</a:t>
            </a:r>
            <a:r>
              <a:rPr lang="zh-TW" altLang="en-US" sz="6000" dirty="0">
                <a:solidFill>
                  <a:srgbClr val="0000FF"/>
                </a:solidFill>
                <a:latin typeface="標楷體" panose="03000509000000000000" pitchFamily="65" charset="-120"/>
                <a:ea typeface="標楷體" panose="03000509000000000000" pitchFamily="65" charset="-120"/>
              </a:rPr>
              <a:t>世紀人類新社會</a:t>
            </a:r>
            <a:br>
              <a:rPr lang="zh-TW" altLang="en-US" sz="6000" dirty="0">
                <a:solidFill>
                  <a:srgbClr val="0000FF"/>
                </a:solidFill>
                <a:latin typeface="標楷體" panose="03000509000000000000" pitchFamily="65" charset="-120"/>
                <a:ea typeface="標楷體" panose="03000509000000000000" pitchFamily="65" charset="-120"/>
              </a:rPr>
            </a:br>
            <a:endParaRPr lang="zh-TW" altLang="en-US" dirty="0">
              <a:solidFill>
                <a:srgbClr val="FF0000"/>
              </a:solidFill>
            </a:endParaRPr>
          </a:p>
        </p:txBody>
      </p:sp>
      <p:sp>
        <p:nvSpPr>
          <p:cNvPr id="3" name="副標題 2">
            <a:extLst>
              <a:ext uri="{FF2B5EF4-FFF2-40B4-BE49-F238E27FC236}">
                <a16:creationId xmlns:a16="http://schemas.microsoft.com/office/drawing/2014/main" id="{EDFDEFEB-296D-42DD-BB4C-90AE61CA52C3}"/>
              </a:ext>
            </a:extLst>
          </p:cNvPr>
          <p:cNvSpPr>
            <a:spLocks noGrp="1"/>
          </p:cNvSpPr>
          <p:nvPr>
            <p:ph type="subTitle" idx="1"/>
          </p:nvPr>
        </p:nvSpPr>
        <p:spPr/>
        <p:txBody>
          <a:bodyPr>
            <a:normAutofit/>
          </a:bodyPr>
          <a:lstStyle/>
          <a:p>
            <a:r>
              <a:rPr lang="zh-TW" altLang="en-US" sz="4800" dirty="0">
                <a:solidFill>
                  <a:srgbClr val="FF0000"/>
                </a:solidFill>
                <a:effectLst/>
                <a:ea typeface="標楷體" panose="03000509000000000000" pitchFamily="65" charset="-120"/>
                <a:cs typeface="Times New Roman" panose="02020603050405020304" pitchFamily="18" charset="0"/>
              </a:rPr>
              <a:t>從</a:t>
            </a:r>
            <a:r>
              <a:rPr lang="zh-TW" altLang="zh-TW" sz="4800" dirty="0">
                <a:solidFill>
                  <a:srgbClr val="FF0000"/>
                </a:solidFill>
                <a:effectLst/>
                <a:ea typeface="標楷體" panose="03000509000000000000" pitchFamily="65" charset="-120"/>
                <a:cs typeface="Times New Roman" panose="02020603050405020304" pitchFamily="18" charset="0"/>
              </a:rPr>
              <a:t>《春秋》季札典範</a:t>
            </a:r>
            <a:r>
              <a:rPr lang="zh-TW" altLang="en-US" sz="4800" dirty="0">
                <a:solidFill>
                  <a:srgbClr val="FF0000"/>
                </a:solidFill>
                <a:effectLst/>
                <a:ea typeface="標楷體" panose="03000509000000000000" pitchFamily="65" charset="-120"/>
                <a:cs typeface="Times New Roman" panose="02020603050405020304" pitchFamily="18" charset="0"/>
              </a:rPr>
              <a:t>出發</a:t>
            </a:r>
            <a:endParaRPr lang="zh-TW" altLang="en-US" sz="4800" dirty="0">
              <a:solidFill>
                <a:srgbClr val="0000FF"/>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73611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565035D-6DE5-4B65-84CC-32C715F50089}"/>
              </a:ext>
            </a:extLst>
          </p:cNvPr>
          <p:cNvSpPr>
            <a:spLocks noGrp="1"/>
          </p:cNvSpPr>
          <p:nvPr>
            <p:ph type="ctrTitle"/>
          </p:nvPr>
        </p:nvSpPr>
        <p:spPr/>
        <p:txBody>
          <a:bodyPr/>
          <a:lstStyle/>
          <a:p>
            <a:r>
              <a:rPr lang="zh-TW" altLang="zh-TW" sz="6000" kern="100" dirty="0">
                <a:solidFill>
                  <a:srgbClr val="0000FF"/>
                </a:solidFill>
                <a:effectLst/>
                <a:latin typeface="標楷體" panose="03000509000000000000" pitchFamily="65" charset="-120"/>
                <a:ea typeface="標楷體" panose="03000509000000000000" pitchFamily="65" charset="-120"/>
                <a:cs typeface="Times New Roman" panose="02020603050405020304" pitchFamily="18" charset="0"/>
              </a:rPr>
              <a:t>「利他」「謙讓」的傳奇</a:t>
            </a:r>
            <a:br>
              <a:rPr lang="zh-TW" altLang="zh-TW" sz="6000" kern="100" dirty="0">
                <a:effectLst/>
                <a:latin typeface="標楷體" panose="03000509000000000000" pitchFamily="65" charset="-120"/>
                <a:ea typeface="標楷體" panose="03000509000000000000" pitchFamily="65" charset="-120"/>
                <a:cs typeface="Times New Roman" panose="02020603050405020304" pitchFamily="18" charset="0"/>
              </a:rPr>
            </a:br>
            <a:endParaRPr lang="zh-TW" altLang="en-US" dirty="0"/>
          </a:p>
        </p:txBody>
      </p:sp>
      <p:sp>
        <p:nvSpPr>
          <p:cNvPr id="3" name="副標題 2">
            <a:extLst>
              <a:ext uri="{FF2B5EF4-FFF2-40B4-BE49-F238E27FC236}">
                <a16:creationId xmlns:a16="http://schemas.microsoft.com/office/drawing/2014/main" id="{38EFA2F1-9180-4D1E-8985-0B75C52A573A}"/>
              </a:ext>
            </a:extLst>
          </p:cNvPr>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220206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A55775-C927-4FF0-B9D8-56C24ECB2CCF}"/>
              </a:ext>
            </a:extLst>
          </p:cNvPr>
          <p:cNvSpPr>
            <a:spLocks noGrp="1"/>
          </p:cNvSpPr>
          <p:nvPr>
            <p:ph type="title"/>
          </p:nvPr>
        </p:nvSpPr>
        <p:spPr/>
        <p:txBody>
          <a:bodyPr>
            <a:normAutofit fontScale="90000"/>
          </a:bodyPr>
          <a:lstStyle/>
          <a:p>
            <a:r>
              <a:rPr lang="zh-TW" altLang="en-US"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kern="100" dirty="0">
                <a:effectLst/>
                <a:latin typeface="Calibri" panose="020F0502020204030204" pitchFamily="34" charset="0"/>
                <a:ea typeface="標楷體" panose="03000509000000000000" pitchFamily="65" charset="-120"/>
                <a:cs typeface="Times New Roman" panose="02020603050405020304" pitchFamily="18" charset="0"/>
              </a:rPr>
              <a:t>超新星時代來臨</a:t>
            </a:r>
            <a:br>
              <a:rPr lang="zh-TW" altLang="zh-TW" kern="100" dirty="0">
                <a:effectLst/>
                <a:latin typeface="Calibri" panose="020F0502020204030204" pitchFamily="34" charset="0"/>
                <a:ea typeface="新細明體" panose="02020500000000000000" pitchFamily="18" charset="-120"/>
                <a:cs typeface="Times New Roman" panose="02020603050405020304" pitchFamily="18" charset="0"/>
              </a:rPr>
            </a:br>
            <a:endParaRPr lang="zh-TW" altLang="en-US" dirty="0"/>
          </a:p>
        </p:txBody>
      </p:sp>
      <p:sp>
        <p:nvSpPr>
          <p:cNvPr id="3" name="內容版面配置區 2">
            <a:extLst>
              <a:ext uri="{FF2B5EF4-FFF2-40B4-BE49-F238E27FC236}">
                <a16:creationId xmlns:a16="http://schemas.microsoft.com/office/drawing/2014/main" id="{F399CF2E-94E6-4E33-96A2-E301208DECFA}"/>
              </a:ext>
            </a:extLst>
          </p:cNvPr>
          <p:cNvSpPr>
            <a:spLocks noGrp="1"/>
          </p:cNvSpPr>
          <p:nvPr>
            <p:ph idx="1"/>
          </p:nvPr>
        </p:nvSpPr>
        <p:spPr/>
        <p:txBody>
          <a:bodyPr>
            <a:normAutofit/>
          </a:bodyPr>
          <a:lstStyle/>
          <a:p>
            <a:r>
              <a:rPr lang="zh-TW" altLang="zh-TW" sz="3600" dirty="0">
                <a:effectLst/>
                <a:latin typeface="標楷體" panose="03000509000000000000" pitchFamily="65" charset="-120"/>
                <a:ea typeface="標楷體" panose="03000509000000000000" pitchFamily="65" charset="-120"/>
                <a:cs typeface="Times New Roman" panose="02020603050405020304" pitchFamily="18" charset="0"/>
              </a:rPr>
              <a:t>超新星</a:t>
            </a:r>
            <a:r>
              <a:rPr lang="en-US" altLang="zh-TW" sz="3600" dirty="0">
                <a:effectLst/>
                <a:latin typeface="標楷體" panose="03000509000000000000" pitchFamily="65" charset="-120"/>
                <a:ea typeface="標楷體" panose="03000509000000000000" pitchFamily="65" charset="-120"/>
                <a:cs typeface="Times New Roman" panose="02020603050405020304" pitchFamily="18" charset="0"/>
              </a:rPr>
              <a:t>(supernova)</a:t>
            </a:r>
            <a:r>
              <a:rPr lang="zh-TW" altLang="zh-TW" sz="3600" dirty="0">
                <a:effectLst/>
                <a:latin typeface="標楷體" panose="03000509000000000000" pitchFamily="65" charset="-120"/>
                <a:ea typeface="標楷體" panose="03000509000000000000" pitchFamily="65" charset="-120"/>
                <a:cs typeface="Times New Roman" panose="02020603050405020304" pitchFamily="18" charset="0"/>
              </a:rPr>
              <a:t>在宇宙裡及天文學家的研究中，</a:t>
            </a:r>
            <a:r>
              <a:rPr lang="zh-TW" altLang="en-US" sz="3600" dirty="0">
                <a:effectLst/>
                <a:latin typeface="標楷體" panose="03000509000000000000" pitchFamily="65" charset="-120"/>
                <a:ea typeface="標楷體" panose="03000509000000000000" pitchFamily="65" charset="-120"/>
                <a:cs typeface="Times New Roman" panose="02020603050405020304" pitchFamily="18" charset="0"/>
              </a:rPr>
              <a:t>                           </a:t>
            </a:r>
            <a:r>
              <a:rPr lang="zh-TW" altLang="zh-TW" sz="3600" dirty="0">
                <a:effectLst/>
                <a:latin typeface="標楷體" panose="03000509000000000000" pitchFamily="65" charset="-120"/>
                <a:ea typeface="標楷體" panose="03000509000000000000" pitchFamily="65" charset="-120"/>
                <a:cs typeface="Times New Roman" panose="02020603050405020304" pitchFamily="18" charset="0"/>
              </a:rPr>
              <a:t>扮演了特殊的角色：它在太空中</a:t>
            </a:r>
            <a:r>
              <a:rPr lang="zh-TW" altLang="en-US" sz="3600" dirty="0">
                <a:effectLst/>
                <a:latin typeface="標楷體" panose="03000509000000000000" pitchFamily="65" charset="-120"/>
                <a:ea typeface="標楷體" panose="03000509000000000000" pitchFamily="65" charset="-120"/>
                <a:cs typeface="Times New Roman" panose="02020603050405020304" pitchFamily="18" charset="0"/>
              </a:rPr>
              <a:t>                             </a:t>
            </a:r>
            <a:r>
              <a:rPr lang="zh-TW" altLang="zh-TW" sz="3600" dirty="0">
                <a:effectLst/>
                <a:latin typeface="標楷體" panose="03000509000000000000" pitchFamily="65" charset="-120"/>
                <a:ea typeface="標楷體" panose="03000509000000000000" pitchFamily="65" charset="-120"/>
                <a:cs typeface="Times New Roman" panose="02020603050405020304" pitchFamily="18" charset="0"/>
              </a:rPr>
              <a:t>灑下重元素的種子 影響星系的形成與演化，</a:t>
            </a:r>
            <a:r>
              <a:rPr lang="zh-TW" altLang="en-US" sz="3600" dirty="0">
                <a:effectLst/>
                <a:latin typeface="標楷體" panose="03000509000000000000" pitchFamily="65" charset="-120"/>
                <a:ea typeface="標楷體" panose="03000509000000000000" pitchFamily="65" charset="-120"/>
                <a:cs typeface="Times New Roman" panose="02020603050405020304" pitchFamily="18" charset="0"/>
              </a:rPr>
              <a:t>                                        </a:t>
            </a:r>
            <a:r>
              <a:rPr lang="zh-TW" altLang="zh-TW" sz="3600" dirty="0">
                <a:effectLst/>
                <a:latin typeface="標楷體" panose="03000509000000000000" pitchFamily="65" charset="-120"/>
                <a:ea typeface="標楷體" panose="03000509000000000000" pitchFamily="65" charset="-120"/>
                <a:cs typeface="Times New Roman" panose="02020603050405020304" pitchFamily="18" charset="0"/>
              </a:rPr>
              <a:t>甚至可做為宇宙膨脹的標誌。</a:t>
            </a:r>
            <a:r>
              <a:rPr lang="zh-TW" altLang="en-US" sz="3600" dirty="0">
                <a:effectLst/>
                <a:latin typeface="標楷體" panose="03000509000000000000" pitchFamily="65" charset="-120"/>
                <a:ea typeface="標楷體" panose="03000509000000000000" pitchFamily="65" charset="-120"/>
                <a:cs typeface="Times New Roman" panose="02020603050405020304" pitchFamily="18" charset="0"/>
              </a:rPr>
              <a:t>                                    </a:t>
            </a:r>
            <a:r>
              <a:rPr lang="zh-TW" altLang="zh-TW" sz="3600" dirty="0">
                <a:effectLst/>
                <a:latin typeface="標楷體" panose="03000509000000000000" pitchFamily="65" charset="-120"/>
                <a:ea typeface="標楷體" panose="03000509000000000000" pitchFamily="65" charset="-120"/>
                <a:cs typeface="Times New Roman" panose="02020603050405020304" pitchFamily="18" charset="0"/>
              </a:rPr>
              <a:t>依據天文學家的推測，</a:t>
            </a:r>
            <a:r>
              <a:rPr lang="en-US" altLang="zh-TW" sz="3600" dirty="0">
                <a:effectLst/>
                <a:latin typeface="標楷體" panose="03000509000000000000" pitchFamily="65" charset="-120"/>
                <a:ea typeface="標楷體" panose="03000509000000000000" pitchFamily="65" charset="-120"/>
                <a:cs typeface="Times New Roman" panose="02020603050405020304" pitchFamily="18" charset="0"/>
              </a:rPr>
              <a:t>                                       </a:t>
            </a:r>
            <a:r>
              <a:rPr lang="zh-TW" altLang="zh-TW" sz="3600" dirty="0">
                <a:effectLst/>
                <a:latin typeface="標楷體" panose="03000509000000000000" pitchFamily="65" charset="-120"/>
                <a:ea typeface="標楷體" panose="03000509000000000000" pitchFamily="65" charset="-120"/>
                <a:cs typeface="Times New Roman" panose="02020603050405020304" pitchFamily="18" charset="0"/>
              </a:rPr>
              <a:t>最近的</a:t>
            </a:r>
            <a:r>
              <a:rPr lang="en-US" altLang="zh-TW" sz="3600" dirty="0">
                <a:effectLst/>
                <a:latin typeface="標楷體" panose="03000509000000000000" pitchFamily="65" charset="-120"/>
                <a:ea typeface="標楷體" panose="03000509000000000000" pitchFamily="65" charset="-120"/>
                <a:cs typeface="Times New Roman" panose="02020603050405020304" pitchFamily="18" charset="0"/>
              </a:rPr>
              <a:t>2022</a:t>
            </a:r>
            <a:r>
              <a:rPr lang="zh-TW" altLang="zh-TW" sz="3600" dirty="0">
                <a:effectLst/>
                <a:latin typeface="標楷體" panose="03000509000000000000" pitchFamily="65" charset="-120"/>
                <a:ea typeface="標楷體" panose="03000509000000000000" pitchFamily="65" charset="-120"/>
                <a:cs typeface="Times New Roman" panose="02020603050405020304" pitchFamily="18" charset="0"/>
              </a:rPr>
              <a:t>年將可迎來新的一顆超新星。</a:t>
            </a:r>
            <a:r>
              <a:rPr lang="zh-TW" altLang="en-US" sz="3600" dirty="0">
                <a:effectLst/>
                <a:latin typeface="標楷體" panose="03000509000000000000" pitchFamily="65" charset="-120"/>
                <a:ea typeface="標楷體" panose="03000509000000000000" pitchFamily="65" charset="-120"/>
                <a:cs typeface="Times New Roman" panose="02020603050405020304" pitchFamily="18" charset="0"/>
              </a:rPr>
              <a:t>                           </a:t>
            </a:r>
            <a:r>
              <a:rPr lang="zh-TW" altLang="zh-TW" sz="3600" dirty="0">
                <a:effectLst/>
                <a:latin typeface="標楷體" panose="03000509000000000000" pitchFamily="65" charset="-120"/>
                <a:ea typeface="標楷體" panose="03000509000000000000" pitchFamily="65" charset="-120"/>
                <a:cs typeface="Times New Roman" panose="02020603050405020304" pitchFamily="18" charset="0"/>
              </a:rPr>
              <a:t>超新星是宇宙間將恒星核聚變中生成的</a:t>
            </a:r>
            <a:r>
              <a:rPr lang="zh-TW" altLang="en-US" sz="3600" dirty="0">
                <a:effectLst/>
                <a:latin typeface="標楷體" panose="03000509000000000000" pitchFamily="65" charset="-120"/>
                <a:ea typeface="標楷體" panose="03000509000000000000" pitchFamily="65" charset="-120"/>
                <a:cs typeface="Times New Roman" panose="02020603050405020304" pitchFamily="18" charset="0"/>
              </a:rPr>
              <a:t>                             </a:t>
            </a:r>
            <a:r>
              <a:rPr lang="zh-TW" altLang="zh-TW" sz="3600" dirty="0">
                <a:effectLst/>
                <a:latin typeface="標楷體" panose="03000509000000000000" pitchFamily="65" charset="-120"/>
                <a:ea typeface="標楷體" panose="03000509000000000000" pitchFamily="65" charset="-120"/>
                <a:cs typeface="Times New Roman" panose="02020603050405020304" pitchFamily="18" charset="0"/>
              </a:rPr>
              <a:t>較重元素重新分佈的主要機制</a:t>
            </a:r>
            <a:endParaRPr lang="zh-TW" altLang="en-US" dirty="0"/>
          </a:p>
        </p:txBody>
      </p:sp>
    </p:spTree>
    <p:extLst>
      <p:ext uri="{BB962C8B-B14F-4D97-AF65-F5344CB8AC3E}">
        <p14:creationId xmlns:p14="http://schemas.microsoft.com/office/powerpoint/2010/main" val="662963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FFB690C-B57E-4F32-A82A-4067811CDBDA}"/>
              </a:ext>
            </a:extLst>
          </p:cNvPr>
          <p:cNvSpPr>
            <a:spLocks noGrp="1"/>
          </p:cNvSpPr>
          <p:nvPr>
            <p:ph type="title"/>
          </p:nvPr>
        </p:nvSpPr>
        <p:spPr/>
        <p:txBody>
          <a:bodyPr/>
          <a:lstStyle/>
          <a:p>
            <a:r>
              <a:rPr lang="zh-TW" altLang="zh-TW" sz="4400" kern="100" dirty="0">
                <a:effectLst/>
                <a:latin typeface="標楷體" panose="03000509000000000000" pitchFamily="65" charset="-120"/>
                <a:ea typeface="標楷體" panose="03000509000000000000" pitchFamily="65" charset="-120"/>
                <a:cs typeface="Times New Roman" panose="02020603050405020304" pitchFamily="18" charset="0"/>
              </a:rPr>
              <a:t>揭開歷史新頁</a:t>
            </a:r>
            <a:endParaRPr lang="zh-TW" altLang="en-US" dirty="0"/>
          </a:p>
        </p:txBody>
      </p:sp>
      <p:sp>
        <p:nvSpPr>
          <p:cNvPr id="3" name="內容版面配置區 2">
            <a:extLst>
              <a:ext uri="{FF2B5EF4-FFF2-40B4-BE49-F238E27FC236}">
                <a16:creationId xmlns:a16="http://schemas.microsoft.com/office/drawing/2014/main" id="{5713BEF6-502D-4947-8881-60FE55342930}"/>
              </a:ext>
            </a:extLst>
          </p:cNvPr>
          <p:cNvSpPr>
            <a:spLocks noGrp="1"/>
          </p:cNvSpPr>
          <p:nvPr>
            <p:ph idx="1"/>
          </p:nvPr>
        </p:nvSpPr>
        <p:spPr/>
        <p:txBody>
          <a:bodyPr/>
          <a:lstStyle/>
          <a:p>
            <a:r>
              <a:rPr lang="zh-TW" altLang="zh-TW" sz="3600" dirty="0">
                <a:effectLst/>
                <a:latin typeface="標楷體" panose="03000509000000000000" pitchFamily="65" charset="-120"/>
                <a:ea typeface="標楷體" panose="03000509000000000000" pitchFamily="65" charset="-120"/>
                <a:cs typeface="Times New Roman" panose="02020603050405020304" pitchFamily="18" charset="0"/>
              </a:rPr>
              <a:t>不同元素的所有的分量對於一顆恒星的生命，</a:t>
            </a:r>
            <a:r>
              <a:rPr lang="en-US" altLang="zh-TW" sz="3600" dirty="0">
                <a:effectLst/>
                <a:latin typeface="標楷體" panose="03000509000000000000" pitchFamily="65" charset="-120"/>
                <a:ea typeface="標楷體" panose="03000509000000000000" pitchFamily="65" charset="-120"/>
                <a:cs typeface="Times New Roman" panose="02020603050405020304" pitchFamily="18" charset="0"/>
              </a:rPr>
              <a:t>                         </a:t>
            </a:r>
            <a:r>
              <a:rPr lang="zh-TW" altLang="zh-TW" sz="3600" dirty="0">
                <a:effectLst/>
                <a:latin typeface="標楷體" panose="03000509000000000000" pitchFamily="65" charset="-120"/>
                <a:ea typeface="標楷體" panose="03000509000000000000" pitchFamily="65" charset="-120"/>
                <a:cs typeface="Times New Roman" panose="02020603050405020304" pitchFamily="18" charset="0"/>
              </a:rPr>
              <a:t>圍繞它的行星的存在性，都有很大的影響。</a:t>
            </a:r>
            <a:r>
              <a:rPr lang="en-US" altLang="zh-TW" sz="3600" dirty="0">
                <a:effectLst/>
                <a:latin typeface="標楷體" panose="03000509000000000000" pitchFamily="65" charset="-120"/>
                <a:ea typeface="標楷體" panose="03000509000000000000" pitchFamily="65" charset="-120"/>
                <a:cs typeface="Times New Roman" panose="02020603050405020304" pitchFamily="18" charset="0"/>
              </a:rPr>
              <a:t>                             </a:t>
            </a:r>
            <a:r>
              <a:rPr lang="zh-TW" altLang="zh-TW" sz="3600" kern="100" dirty="0">
                <a:effectLst/>
                <a:latin typeface="標楷體" panose="03000509000000000000" pitchFamily="65" charset="-120"/>
                <a:ea typeface="標楷體" panose="03000509000000000000" pitchFamily="65" charset="-120"/>
                <a:cs typeface="Times New Roman" panose="02020603050405020304" pitchFamily="18" charset="0"/>
              </a:rPr>
              <a:t>「超新星時代」的來臨，</a:t>
            </a:r>
            <a:r>
              <a:rPr lang="en-US" altLang="zh-TW" sz="3600" kern="100" dirty="0">
                <a:effectLst/>
                <a:latin typeface="標楷體" panose="03000509000000000000" pitchFamily="65" charset="-120"/>
                <a:ea typeface="標楷體" panose="03000509000000000000" pitchFamily="65" charset="-120"/>
                <a:cs typeface="Times New Roman" panose="02020603050405020304" pitchFamily="18" charset="0"/>
              </a:rPr>
              <a:t>                                       </a:t>
            </a:r>
            <a:r>
              <a:rPr lang="zh-TW" altLang="zh-TW" sz="3600" kern="100" dirty="0">
                <a:effectLst/>
                <a:latin typeface="標楷體" panose="03000509000000000000" pitchFamily="65" charset="-120"/>
                <a:ea typeface="標楷體" panose="03000509000000000000" pitchFamily="65" charset="-120"/>
                <a:cs typeface="Times New Roman" panose="02020603050405020304" pitchFamily="18" charset="0"/>
              </a:rPr>
              <a:t>預示著一個由高度專業，</a:t>
            </a:r>
            <a:r>
              <a:rPr lang="en-US" altLang="zh-TW" sz="3600" kern="100" dirty="0">
                <a:effectLst/>
                <a:latin typeface="標楷體" panose="03000509000000000000" pitchFamily="65" charset="-120"/>
                <a:ea typeface="標楷體" panose="03000509000000000000" pitchFamily="65" charset="-120"/>
                <a:cs typeface="Times New Roman" panose="02020603050405020304" pitchFamily="18" charset="0"/>
              </a:rPr>
              <a:t>                                        </a:t>
            </a:r>
            <a:r>
              <a:rPr lang="zh-TW" altLang="zh-TW" sz="3600" kern="100" dirty="0">
                <a:effectLst/>
                <a:latin typeface="標楷體" panose="03000509000000000000" pitchFamily="65" charset="-120"/>
                <a:ea typeface="標楷體" panose="03000509000000000000" pitchFamily="65" charset="-120"/>
                <a:cs typeface="Times New Roman" panose="02020603050405020304" pitchFamily="18" charset="0"/>
              </a:rPr>
              <a:t>同時又有寬闊胸襟，</a:t>
            </a:r>
            <a:r>
              <a:rPr lang="en-US" altLang="zh-TW" sz="3600" kern="100" dirty="0">
                <a:effectLst/>
                <a:latin typeface="標楷體" panose="03000509000000000000" pitchFamily="65" charset="-120"/>
                <a:ea typeface="標楷體" panose="03000509000000000000" pitchFamily="65" charset="-120"/>
                <a:cs typeface="Times New Roman" panose="02020603050405020304" pitchFamily="18" charset="0"/>
              </a:rPr>
              <a:t>                                           </a:t>
            </a:r>
            <a:r>
              <a:rPr lang="zh-TW" altLang="zh-TW" sz="3600" kern="100" dirty="0">
                <a:effectLst/>
                <a:latin typeface="標楷體" panose="03000509000000000000" pitchFamily="65" charset="-120"/>
                <a:ea typeface="標楷體" panose="03000509000000000000" pitchFamily="65" charset="-120"/>
                <a:cs typeface="Times New Roman" panose="02020603050405020304" pitchFamily="18" charset="0"/>
              </a:rPr>
              <a:t>樂於與人為善的文化氛圍的形成，</a:t>
            </a:r>
            <a:r>
              <a:rPr lang="en-US" altLang="zh-TW" sz="3600" kern="100" dirty="0">
                <a:effectLst/>
                <a:latin typeface="標楷體" panose="03000509000000000000" pitchFamily="65" charset="-120"/>
                <a:ea typeface="標楷體" panose="03000509000000000000" pitchFamily="65" charset="-120"/>
                <a:cs typeface="Times New Roman" panose="02020603050405020304" pitchFamily="18" charset="0"/>
              </a:rPr>
              <a:t>                                           </a:t>
            </a:r>
            <a:r>
              <a:rPr lang="zh-TW" altLang="zh-TW" sz="3600" kern="100" dirty="0">
                <a:effectLst/>
                <a:latin typeface="標楷體" panose="03000509000000000000" pitchFamily="65" charset="-120"/>
                <a:ea typeface="標楷體" panose="03000509000000000000" pitchFamily="65" charset="-120"/>
                <a:cs typeface="Times New Roman" panose="02020603050405020304" pitchFamily="18" charset="0"/>
              </a:rPr>
              <a:t>將為人類的歷史揭開新頁。</a:t>
            </a:r>
          </a:p>
          <a:p>
            <a:endParaRPr lang="zh-TW" altLang="en-US" dirty="0"/>
          </a:p>
        </p:txBody>
      </p:sp>
    </p:spTree>
    <p:extLst>
      <p:ext uri="{BB962C8B-B14F-4D97-AF65-F5344CB8AC3E}">
        <p14:creationId xmlns:p14="http://schemas.microsoft.com/office/powerpoint/2010/main" val="2051950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40FCE94-2EC3-4974-A85F-E43FAF548A5F}"/>
              </a:ext>
            </a:extLst>
          </p:cNvPr>
          <p:cNvSpPr>
            <a:spLocks noGrp="1"/>
          </p:cNvSpPr>
          <p:nvPr>
            <p:ph type="title"/>
          </p:nvPr>
        </p:nvSpPr>
        <p:spPr/>
        <p:txBody>
          <a:bodyPr/>
          <a:lstStyle/>
          <a:p>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吳子使札來聘</a:t>
            </a:r>
            <a:endParaRPr lang="zh-TW" altLang="en-US" dirty="0"/>
          </a:p>
        </p:txBody>
      </p:sp>
      <p:sp>
        <p:nvSpPr>
          <p:cNvPr id="3" name="內容版面配置區 2">
            <a:extLst>
              <a:ext uri="{FF2B5EF4-FFF2-40B4-BE49-F238E27FC236}">
                <a16:creationId xmlns:a16="http://schemas.microsoft.com/office/drawing/2014/main" id="{378E4A28-CA54-4077-BBD3-0CBA42608DDE}"/>
              </a:ext>
            </a:extLst>
          </p:cNvPr>
          <p:cNvSpPr>
            <a:spLocks noGrp="1"/>
          </p:cNvSpPr>
          <p:nvPr>
            <p:ph idx="1"/>
          </p:nvPr>
        </p:nvSpPr>
        <p:spPr/>
        <p:txBody>
          <a:bodyPr>
            <a:normAutofit/>
          </a:bodyPr>
          <a:lstStyle/>
          <a:p>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這一個新頁可以《春秋》襄公二十九年，</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吳子使札來聘作為一個例子。</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《春秋公羊傳》進一步說明：</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「無大夫，此何以有君、有大夫？賢季子也。何賢乎季子？讓國也」（也可說是利天下不言所利）。吳國本是泰伯所創，後為越國所滅。</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但是吳國因為前有泰伯後有季札，</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成為讓人津津樂道的傳奇</a:t>
            </a:r>
            <a:r>
              <a:rPr lang="en-US" altLang="zh-TW" sz="1800" kern="100" dirty="0">
                <a:solidFill>
                  <a:srgbClr val="0000FF"/>
                </a:solidFill>
                <a:effectLst/>
                <a:latin typeface="標楷體" panose="03000509000000000000" pitchFamily="65" charset="-120"/>
                <a:ea typeface="新細明體" panose="02020500000000000000" pitchFamily="18" charset="-120"/>
                <a:cs typeface="Times New Roman" panose="02020603050405020304" pitchFamily="18" charset="0"/>
              </a:rPr>
              <a:t> </a:t>
            </a:r>
            <a:endParaRPr lang="zh-TW" alt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spTree>
    <p:extLst>
      <p:ext uri="{BB962C8B-B14F-4D97-AF65-F5344CB8AC3E}">
        <p14:creationId xmlns:p14="http://schemas.microsoft.com/office/powerpoint/2010/main" val="2182821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8E83112-8DD9-4BE6-B8C5-FB4995039A15}"/>
              </a:ext>
            </a:extLst>
          </p:cNvPr>
          <p:cNvSpPr>
            <a:spLocks noGrp="1"/>
          </p:cNvSpPr>
          <p:nvPr>
            <p:ph type="title"/>
          </p:nvPr>
        </p:nvSpPr>
        <p:spPr/>
        <p:txBody>
          <a:bodyPr/>
          <a:lstStyle/>
          <a:p>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不受為義</a:t>
            </a:r>
            <a:r>
              <a:rPr lang="zh-TW" altLang="en-US" sz="44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不殺為仁</a:t>
            </a:r>
            <a:endParaRPr lang="zh-TW" altLang="en-US" dirty="0"/>
          </a:p>
        </p:txBody>
      </p:sp>
      <p:sp>
        <p:nvSpPr>
          <p:cNvPr id="3" name="內容版面配置區 2">
            <a:extLst>
              <a:ext uri="{FF2B5EF4-FFF2-40B4-BE49-F238E27FC236}">
                <a16:creationId xmlns:a16="http://schemas.microsoft.com/office/drawing/2014/main" id="{0BCD0D52-BB34-4A89-B0B8-27A61F0AE87D}"/>
              </a:ext>
            </a:extLst>
          </p:cNvPr>
          <p:cNvSpPr>
            <a:spLocks noGrp="1"/>
          </p:cNvSpPr>
          <p:nvPr>
            <p:ph idx="1"/>
          </p:nvPr>
        </p:nvSpPr>
        <p:spPr/>
        <p:txBody>
          <a:bodyPr/>
          <a:lstStyle/>
          <a:p>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泰伯與季札都讓國，季札對自己的姪子說：</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「爾弒吾君，吾受爾國，是吾與爾為篡也。</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爾殺吾兄，吾又殺爾，</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是父子兄弟相殺，終身無已也」。</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去之延陵，終身不入吳國。</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《春秋公羊傳》讚賞季札說：</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「故君子以其不受為義，以其不殺為仁」</a:t>
            </a:r>
            <a:r>
              <a:rPr lang="zh-TW" altLang="zh-TW" sz="2800" kern="100" dirty="0">
                <a:effectLst/>
                <a:latin typeface="Calibri" panose="020F0502020204030204" pitchFamily="34" charset="0"/>
                <a:ea typeface="標楷體" panose="03000509000000000000" pitchFamily="65" charset="-120"/>
                <a:cs typeface="Times New Roman" panose="02020603050405020304" pitchFamily="18" charset="0"/>
              </a:rPr>
              <a:t>。</a:t>
            </a:r>
            <a:endParaRPr lang="zh-TW" altLang="en-US" dirty="0"/>
          </a:p>
        </p:txBody>
      </p:sp>
    </p:spTree>
    <p:extLst>
      <p:ext uri="{BB962C8B-B14F-4D97-AF65-F5344CB8AC3E}">
        <p14:creationId xmlns:p14="http://schemas.microsoft.com/office/powerpoint/2010/main" val="2202084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FA28FA3-8ECB-472A-BAB6-FC4E70840786}"/>
              </a:ext>
            </a:extLst>
          </p:cNvPr>
          <p:cNvSpPr>
            <a:spLocks noGrp="1"/>
          </p:cNvSpPr>
          <p:nvPr>
            <p:ph type="title"/>
          </p:nvPr>
        </p:nvSpPr>
        <p:spPr/>
        <p:txBody>
          <a:bodyPr/>
          <a:lstStyle/>
          <a:p>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代表性人物</a:t>
            </a:r>
            <a:endParaRPr lang="zh-TW" altLang="en-US" dirty="0"/>
          </a:p>
        </p:txBody>
      </p:sp>
      <p:sp>
        <p:nvSpPr>
          <p:cNvPr id="3" name="內容版面配置區 2">
            <a:extLst>
              <a:ext uri="{FF2B5EF4-FFF2-40B4-BE49-F238E27FC236}">
                <a16:creationId xmlns:a16="http://schemas.microsoft.com/office/drawing/2014/main" id="{8D81BF44-64BA-477C-88D6-73AFAE1C348A}"/>
              </a:ext>
            </a:extLst>
          </p:cNvPr>
          <p:cNvSpPr>
            <a:spLocks noGrp="1"/>
          </p:cNvSpPr>
          <p:nvPr>
            <p:ph idx="1"/>
          </p:nvPr>
        </p:nvSpPr>
        <p:spPr/>
        <p:txBody>
          <a:bodyPr/>
          <a:lstStyle/>
          <a:p>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「超新星時代」的新頁中</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雖然還是有競爭，</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但是「利他」、「謙讓」的元素</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將會越來越重要，</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季札正是這樣的一個代表性人物。</a:t>
            </a:r>
            <a:endParaRPr lang="zh-TW" altLang="zh-TW" sz="3600" kern="100" dirty="0">
              <a:effectLst/>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spTree>
    <p:extLst>
      <p:ext uri="{BB962C8B-B14F-4D97-AF65-F5344CB8AC3E}">
        <p14:creationId xmlns:p14="http://schemas.microsoft.com/office/powerpoint/2010/main" val="3199085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1BE09A-3FB2-43D9-ADC1-7EA9C2CD8000}"/>
              </a:ext>
            </a:extLst>
          </p:cNvPr>
          <p:cNvSpPr>
            <a:spLocks noGrp="1"/>
          </p:cNvSpPr>
          <p:nvPr>
            <p:ph type="ctrTitle"/>
          </p:nvPr>
        </p:nvSpPr>
        <p:spPr/>
        <p:txBody>
          <a:bodyPr/>
          <a:lstStyle/>
          <a:p>
            <a:r>
              <a:rPr lang="zh-TW" altLang="zh-TW" sz="60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rPr>
              <a:t>樂於與人為善的誠信君子</a:t>
            </a:r>
            <a:br>
              <a:rPr lang="en-US" altLang="zh-TW" sz="60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rPr>
            </a:br>
            <a:endParaRPr lang="zh-TW" altLang="en-US" dirty="0"/>
          </a:p>
        </p:txBody>
      </p:sp>
      <p:sp>
        <p:nvSpPr>
          <p:cNvPr id="3" name="副標題 2">
            <a:extLst>
              <a:ext uri="{FF2B5EF4-FFF2-40B4-BE49-F238E27FC236}">
                <a16:creationId xmlns:a16="http://schemas.microsoft.com/office/drawing/2014/main" id="{63424290-8133-4358-AE79-3778D0C2431C}"/>
              </a:ext>
            </a:extLst>
          </p:cNvPr>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579204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83DEDE7-D45C-43EE-A68D-365165D2B3D6}"/>
              </a:ext>
            </a:extLst>
          </p:cNvPr>
          <p:cNvSpPr>
            <a:spLocks noGrp="1"/>
          </p:cNvSpPr>
          <p:nvPr>
            <p:ph type="title"/>
          </p:nvPr>
        </p:nvSpPr>
        <p:spPr/>
        <p:txBody>
          <a:bodyPr/>
          <a:lstStyle/>
          <a:p>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廣交天下賢士</a:t>
            </a:r>
            <a:endParaRPr lang="zh-TW" altLang="en-US" dirty="0"/>
          </a:p>
        </p:txBody>
      </p:sp>
      <p:sp>
        <p:nvSpPr>
          <p:cNvPr id="3" name="內容版面配置區 2">
            <a:extLst>
              <a:ext uri="{FF2B5EF4-FFF2-40B4-BE49-F238E27FC236}">
                <a16:creationId xmlns:a16="http://schemas.microsoft.com/office/drawing/2014/main" id="{EDEBFC71-FFDC-4FE3-87A3-5A50C8CA8575}"/>
              </a:ext>
            </a:extLst>
          </p:cNvPr>
          <p:cNvSpPr>
            <a:spLocks noGrp="1"/>
          </p:cNvSpPr>
          <p:nvPr>
            <p:ph idx="1"/>
          </p:nvPr>
        </p:nvSpPr>
        <p:spPr/>
        <p:txBody>
          <a:bodyPr>
            <a:normAutofit/>
          </a:bodyPr>
          <a:lstStyle/>
          <a:p>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此外，季札是一個誠信的君子，也是樂於</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與人為善的。他知道徐國國君喜歡自己的配劍，</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在完成使命的歸國途中將自己的配劍掛在徐國國君墓旁的樹上以謝知交。季札廣交天下賢士，曾出使</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魯、齊、鄭、衛、晉五國，為國家之間的相互通好</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作出重要的貢獻，大大提高了華夏的文化。</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遍訪列國期間，他解析禮樂之教，洞察天下大勢，預言秦國未來等等，往往語驚四座、一針見血。</a:t>
            </a:r>
            <a:endParaRPr lang="zh-TW" altLang="en-US" sz="3600" dirty="0"/>
          </a:p>
        </p:txBody>
      </p:sp>
    </p:spTree>
    <p:extLst>
      <p:ext uri="{BB962C8B-B14F-4D97-AF65-F5344CB8AC3E}">
        <p14:creationId xmlns:p14="http://schemas.microsoft.com/office/powerpoint/2010/main" val="1111181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8EEF339-89CF-4C02-928B-C5A2A4E4625E}"/>
              </a:ext>
            </a:extLst>
          </p:cNvPr>
          <p:cNvSpPr>
            <a:spLocks noGrp="1"/>
          </p:cNvSpPr>
          <p:nvPr>
            <p:ph type="title"/>
          </p:nvPr>
        </p:nvSpPr>
        <p:spPr/>
        <p:txBody>
          <a:bodyPr/>
          <a:lstStyle/>
          <a:p>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優勢「文化基因」</a:t>
            </a:r>
            <a:endParaRPr lang="zh-TW" altLang="en-US" dirty="0"/>
          </a:p>
        </p:txBody>
      </p:sp>
      <p:sp>
        <p:nvSpPr>
          <p:cNvPr id="3" name="內容版面配置區 2">
            <a:extLst>
              <a:ext uri="{FF2B5EF4-FFF2-40B4-BE49-F238E27FC236}">
                <a16:creationId xmlns:a16="http://schemas.microsoft.com/office/drawing/2014/main" id="{4BD2F6A6-060A-4080-AA9A-FF8E072E5761}"/>
              </a:ext>
            </a:extLst>
          </p:cNvPr>
          <p:cNvSpPr>
            <a:spLocks noGrp="1"/>
          </p:cNvSpPr>
          <p:nvPr>
            <p:ph idx="1"/>
          </p:nvPr>
        </p:nvSpPr>
        <p:spPr/>
        <p:txBody>
          <a:bodyPr/>
          <a:lstStyle/>
          <a:p>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季札典範與泰伯典範相互輝映，</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同時也隱喻著未來優勢的「文化基因」</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(meme)</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，對於</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21</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世紀的兩岸來說，</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能夠制勝於競爭與毀滅之上的，</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唯有自立自強後的「內諸夏而外夷狄」。</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在邁入「超新星」太空時代之際，</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「興滅國，繼絕世」的胸襟與態度，</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正是兩岸共同發展的優勢「文化基因」。</a:t>
            </a:r>
            <a:endParaRPr lang="zh-TW" altLang="zh-TW" sz="3600" kern="100" dirty="0">
              <a:effectLst/>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spTree>
    <p:extLst>
      <p:ext uri="{BB962C8B-B14F-4D97-AF65-F5344CB8AC3E}">
        <p14:creationId xmlns:p14="http://schemas.microsoft.com/office/powerpoint/2010/main" val="1174535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B2531AA-17D6-44C5-A137-08098A49F9D9}"/>
              </a:ext>
            </a:extLst>
          </p:cNvPr>
          <p:cNvSpPr>
            <a:spLocks noGrp="1"/>
          </p:cNvSpPr>
          <p:nvPr>
            <p:ph type="ctrTitle"/>
          </p:nvPr>
        </p:nvSpPr>
        <p:spPr/>
        <p:txBody>
          <a:bodyPr/>
          <a:lstStyle/>
          <a:p>
            <a:r>
              <a:rPr lang="zh-TW" altLang="zh-TW" sz="60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rPr>
              <a:t>華夏龍脈雙玉山</a:t>
            </a:r>
            <a:br>
              <a:rPr lang="en-US" altLang="zh-TW" sz="60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rPr>
            </a:br>
            <a:endParaRPr lang="zh-TW" altLang="en-US" dirty="0"/>
          </a:p>
        </p:txBody>
      </p:sp>
      <p:sp>
        <p:nvSpPr>
          <p:cNvPr id="3" name="副標題 2">
            <a:extLst>
              <a:ext uri="{FF2B5EF4-FFF2-40B4-BE49-F238E27FC236}">
                <a16:creationId xmlns:a16="http://schemas.microsoft.com/office/drawing/2014/main" id="{3B200F7D-1A50-487E-9712-A55469E43E11}"/>
              </a:ext>
            </a:extLst>
          </p:cNvPr>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105447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A5F6838-0381-479B-A8AA-39F25FC95745}"/>
              </a:ext>
            </a:extLst>
          </p:cNvPr>
          <p:cNvSpPr>
            <a:spLocks noGrp="1"/>
          </p:cNvSpPr>
          <p:nvPr>
            <p:ph type="title"/>
          </p:nvPr>
        </p:nvSpPr>
        <p:spPr/>
        <p:txBody>
          <a:bodyPr/>
          <a:lstStyle/>
          <a:p>
            <a:r>
              <a:rPr lang="zh-TW" altLang="en-US" dirty="0">
                <a:solidFill>
                  <a:srgbClr val="FF0000"/>
                </a:solidFill>
                <a:latin typeface="標楷體" panose="03000509000000000000" pitchFamily="65" charset="-120"/>
                <a:ea typeface="標楷體" panose="03000509000000000000" pitchFamily="65" charset="-120"/>
              </a:rPr>
              <a:t>分 享 大 綱</a:t>
            </a:r>
          </a:p>
        </p:txBody>
      </p:sp>
      <p:sp>
        <p:nvSpPr>
          <p:cNvPr id="3" name="內容版面配置區 2">
            <a:extLst>
              <a:ext uri="{FF2B5EF4-FFF2-40B4-BE49-F238E27FC236}">
                <a16:creationId xmlns:a16="http://schemas.microsoft.com/office/drawing/2014/main" id="{A6C2A6A7-B599-4741-8A4B-D1F309172AEB}"/>
              </a:ext>
            </a:extLst>
          </p:cNvPr>
          <p:cNvSpPr>
            <a:spLocks noGrp="1"/>
          </p:cNvSpPr>
          <p:nvPr>
            <p:ph idx="1"/>
          </p:nvPr>
        </p:nvSpPr>
        <p:spPr/>
        <p:txBody>
          <a:bodyPr/>
          <a:lstStyle/>
          <a:p>
            <a:r>
              <a:rPr lang="zh-TW" altLang="zh-TW" sz="36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rPr>
              <a:t>人類「太平世」社會的藍圖</a:t>
            </a:r>
            <a:endParaRPr lang="zh-TW" altLang="zh-TW" sz="3600" kern="100" dirty="0">
              <a:effectLst/>
              <a:latin typeface="Calibri" panose="020F0502020204030204" pitchFamily="34" charset="0"/>
              <a:ea typeface="新細明體" panose="02020500000000000000" pitchFamily="18" charset="-120"/>
              <a:cs typeface="Times New Roman" panose="02020603050405020304" pitchFamily="18" charset="0"/>
            </a:endParaRPr>
          </a:p>
          <a:p>
            <a:r>
              <a:rPr lang="zh-TW" altLang="zh-TW" sz="36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rPr>
              <a:t>孔子的深心獨詣</a:t>
            </a:r>
            <a:endParaRPr lang="zh-TW" altLang="zh-TW" sz="3600" kern="100" dirty="0">
              <a:effectLst/>
              <a:latin typeface="Calibri" panose="020F0502020204030204" pitchFamily="34" charset="0"/>
              <a:ea typeface="新細明體" panose="02020500000000000000" pitchFamily="18" charset="-120"/>
              <a:cs typeface="Times New Roman" panose="02020603050405020304" pitchFamily="18" charset="0"/>
            </a:endParaRPr>
          </a:p>
          <a:p>
            <a:r>
              <a:rPr lang="zh-TW" altLang="zh-TW" sz="3600" kern="100" dirty="0">
                <a:solidFill>
                  <a:srgbClr val="0000FF"/>
                </a:solidFill>
                <a:effectLst/>
                <a:latin typeface="標楷體" panose="03000509000000000000" pitchFamily="65" charset="-120"/>
                <a:ea typeface="標楷體" panose="03000509000000000000" pitchFamily="65" charset="-120"/>
                <a:cs typeface="Times New Roman" panose="02020603050405020304" pitchFamily="18" charset="0"/>
              </a:rPr>
              <a:t>「利他」「謙讓」的傳奇</a:t>
            </a:r>
            <a:endParaRPr lang="zh-TW" alt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p>
            <a:r>
              <a:rPr lang="zh-TW" altLang="zh-TW" sz="36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rPr>
              <a:t>樂於與人為善的誠信君子</a:t>
            </a:r>
            <a:endParaRPr lang="en-US" altLang="zh-TW" sz="36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endParaRPr>
          </a:p>
          <a:p>
            <a:r>
              <a:rPr lang="zh-TW" altLang="zh-TW" sz="36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rPr>
              <a:t>華夏龍脈雙玉山</a:t>
            </a:r>
            <a:endParaRPr lang="en-US" altLang="zh-TW" sz="36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endParaRPr>
          </a:p>
          <a:p>
            <a:r>
              <a:rPr lang="zh-TW" altLang="zh-TW" sz="36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rPr>
              <a:t>《春秋》的「王者典範」</a:t>
            </a:r>
            <a:endParaRPr lang="en-US" altLang="zh-TW" sz="36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endParaRPr>
          </a:p>
          <a:p>
            <a:r>
              <a:rPr lang="zh-TW" altLang="zh-TW" sz="3600" kern="100" dirty="0">
                <a:solidFill>
                  <a:srgbClr val="0000FF"/>
                </a:solidFill>
                <a:effectLst/>
                <a:latin typeface="標楷體" panose="03000509000000000000" pitchFamily="65" charset="-120"/>
                <a:ea typeface="標楷體" panose="03000509000000000000" pitchFamily="65" charset="-120"/>
                <a:cs typeface="Times New Roman" panose="02020603050405020304" pitchFamily="18" charset="0"/>
              </a:rPr>
              <a:t>「群龍天下」的生態系統</a:t>
            </a:r>
            <a:endParaRPr lang="zh-TW" alt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p>
            <a:endParaRPr lang="zh-TW" altLang="zh-TW" sz="3600" kern="100" dirty="0">
              <a:effectLst/>
              <a:latin typeface="Calibri" panose="020F0502020204030204" pitchFamily="34" charset="0"/>
              <a:ea typeface="新細明體" panose="02020500000000000000" pitchFamily="18" charset="-120"/>
              <a:cs typeface="Times New Roman" panose="02020603050405020304" pitchFamily="18" charset="0"/>
            </a:endParaRPr>
          </a:p>
          <a:p>
            <a:endParaRPr lang="zh-TW" altLang="zh-TW" sz="3600" kern="100" dirty="0">
              <a:effectLst/>
              <a:latin typeface="Calibri" panose="020F0502020204030204" pitchFamily="34" charset="0"/>
              <a:ea typeface="新細明體" panose="02020500000000000000" pitchFamily="18" charset="-120"/>
              <a:cs typeface="Times New Roman" panose="02020603050405020304" pitchFamily="18" charset="0"/>
            </a:endParaRPr>
          </a:p>
          <a:p>
            <a:endParaRPr lang="zh-TW" altLang="zh-TW" sz="3600" kern="100" dirty="0">
              <a:effectLst/>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spTree>
    <p:extLst>
      <p:ext uri="{BB962C8B-B14F-4D97-AF65-F5344CB8AC3E}">
        <p14:creationId xmlns:p14="http://schemas.microsoft.com/office/powerpoint/2010/main" val="19363444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3B4357D-289D-4ECD-92B4-098C427789F4}"/>
              </a:ext>
            </a:extLst>
          </p:cNvPr>
          <p:cNvSpPr>
            <a:spLocks noGrp="1"/>
          </p:cNvSpPr>
          <p:nvPr>
            <p:ph type="title"/>
          </p:nvPr>
        </p:nvSpPr>
        <p:spPr/>
        <p:txBody>
          <a:bodyPr/>
          <a:lstStyle/>
          <a:p>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三龍交匯</a:t>
            </a:r>
            <a:endParaRPr lang="zh-TW" altLang="en-US" dirty="0"/>
          </a:p>
        </p:txBody>
      </p:sp>
      <p:sp>
        <p:nvSpPr>
          <p:cNvPr id="3" name="內容版面配置區 2">
            <a:extLst>
              <a:ext uri="{FF2B5EF4-FFF2-40B4-BE49-F238E27FC236}">
                <a16:creationId xmlns:a16="http://schemas.microsoft.com/office/drawing/2014/main" id="{008A9904-2C2A-48DB-951E-BE86FA2DF320}"/>
              </a:ext>
            </a:extLst>
          </p:cNvPr>
          <p:cNvSpPr>
            <a:spLocks noGrp="1"/>
          </p:cNvSpPr>
          <p:nvPr>
            <p:ph idx="1"/>
          </p:nvPr>
        </p:nvSpPr>
        <p:spPr/>
        <p:txBody>
          <a:bodyPr>
            <a:normAutofit/>
          </a:bodyPr>
          <a:lstStyle/>
          <a:p>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寶島臺灣在華夏大地的龍脈大勢中十分奇特，</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若以崑崙主脈，崑崙古稱玉山，為軸，</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北龍入渤海、中龍入黃海、南龍入東海，</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恰都聚匯於寶島臺灣的中央山脈，</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代表高峰又稱玉山，</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也恰成三龍交匯之勢。</a:t>
            </a:r>
            <a:endParaRPr lang="zh-TW" altLang="en-US" dirty="0"/>
          </a:p>
        </p:txBody>
      </p:sp>
    </p:spTree>
    <p:extLst>
      <p:ext uri="{BB962C8B-B14F-4D97-AF65-F5344CB8AC3E}">
        <p14:creationId xmlns:p14="http://schemas.microsoft.com/office/powerpoint/2010/main" val="3797246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solidFill>
                  <a:srgbClr val="0000FF"/>
                </a:solidFill>
                <a:latin typeface="標楷體" panose="03000509000000000000" pitchFamily="65" charset="-120"/>
                <a:ea typeface="標楷體" panose="03000509000000000000" pitchFamily="65" charset="-120"/>
              </a:rPr>
              <a:t>華夏龍脈略圖</a:t>
            </a:r>
          </a:p>
        </p:txBody>
      </p:sp>
      <p:pic>
        <p:nvPicPr>
          <p:cNvPr id="4" name="內容版面配置區 3"/>
          <p:cNvPicPr preferRelativeResize="0">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080000" y="1799999"/>
            <a:ext cx="10080000" cy="4500000"/>
          </a:xfrm>
        </p:spPr>
      </p:pic>
    </p:spTree>
    <p:extLst>
      <p:ext uri="{BB962C8B-B14F-4D97-AF65-F5344CB8AC3E}">
        <p14:creationId xmlns:p14="http://schemas.microsoft.com/office/powerpoint/2010/main" val="22594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255B965-25AD-4040-B8E4-9F562E54EA25}"/>
              </a:ext>
            </a:extLst>
          </p:cNvPr>
          <p:cNvSpPr>
            <a:spLocks noGrp="1"/>
          </p:cNvSpPr>
          <p:nvPr>
            <p:ph type="title"/>
          </p:nvPr>
        </p:nvSpPr>
        <p:spPr/>
        <p:txBody>
          <a:bodyPr/>
          <a:lstStyle/>
          <a:p>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世界性的文化櫥窗</a:t>
            </a:r>
            <a:endParaRPr lang="zh-TW" altLang="en-US" dirty="0"/>
          </a:p>
        </p:txBody>
      </p:sp>
      <p:sp>
        <p:nvSpPr>
          <p:cNvPr id="3" name="內容版面配置區 2">
            <a:extLst>
              <a:ext uri="{FF2B5EF4-FFF2-40B4-BE49-F238E27FC236}">
                <a16:creationId xmlns:a16="http://schemas.microsoft.com/office/drawing/2014/main" id="{553C87EF-3547-441F-B581-41264E18DA2A}"/>
              </a:ext>
            </a:extLst>
          </p:cNvPr>
          <p:cNvSpPr>
            <a:spLocks noGrp="1"/>
          </p:cNvSpPr>
          <p:nvPr>
            <p:ph idx="1"/>
          </p:nvPr>
        </p:nvSpPr>
        <p:spPr/>
        <p:txBody>
          <a:bodyPr/>
          <a:lstStyle/>
          <a:p>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加上寶島臺灣成為</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20</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世紀以來</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全世界各民族文化交流之地，文化基因庫</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(meme pool)</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的多樣性與豐富度都是當今難得，</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是一個世界性的文化櫥窗。</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經歷過殖民統治，從賢明獨裁走向自由民主，</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從計畫經濟走向市場經濟，</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從民生主義走向市場經濟等等，</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實實在在的社會發展成果不可謂不豐碩。</a:t>
            </a:r>
            <a:endParaRPr lang="zh-TW" altLang="zh-TW" sz="3600" kern="100" dirty="0">
              <a:effectLst/>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spTree>
    <p:extLst>
      <p:ext uri="{BB962C8B-B14F-4D97-AF65-F5344CB8AC3E}">
        <p14:creationId xmlns:p14="http://schemas.microsoft.com/office/powerpoint/2010/main" val="2378469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9E5E414-04B3-41C9-BC80-C011EBE6BDCD}"/>
              </a:ext>
            </a:extLst>
          </p:cNvPr>
          <p:cNvSpPr>
            <a:spLocks noGrp="1"/>
          </p:cNvSpPr>
          <p:nvPr>
            <p:ph type="ctrTitle"/>
          </p:nvPr>
        </p:nvSpPr>
        <p:spPr/>
        <p:txBody>
          <a:bodyPr/>
          <a:lstStyle/>
          <a:p>
            <a:r>
              <a:rPr lang="zh-TW" altLang="zh-TW" sz="60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rPr>
              <a:t>《春秋》的「王者典範」</a:t>
            </a:r>
            <a:br>
              <a:rPr lang="en-US" altLang="zh-TW" sz="60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rPr>
            </a:br>
            <a:endParaRPr lang="zh-TW" altLang="en-US" dirty="0"/>
          </a:p>
        </p:txBody>
      </p:sp>
      <p:sp>
        <p:nvSpPr>
          <p:cNvPr id="3" name="副標題 2">
            <a:extLst>
              <a:ext uri="{FF2B5EF4-FFF2-40B4-BE49-F238E27FC236}">
                <a16:creationId xmlns:a16="http://schemas.microsoft.com/office/drawing/2014/main" id="{59A913A1-049F-49D8-9B5D-28DD4E46FDE7}"/>
              </a:ext>
            </a:extLst>
          </p:cNvPr>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2340685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94A947C-D5F2-4691-ADC9-9B38DF77E3ED}"/>
              </a:ext>
            </a:extLst>
          </p:cNvPr>
          <p:cNvSpPr>
            <a:spLocks noGrp="1"/>
          </p:cNvSpPr>
          <p:nvPr>
            <p:ph type="title"/>
          </p:nvPr>
        </p:nvSpPr>
        <p:spPr/>
        <p:txBody>
          <a:bodyPr>
            <a:normAutofit fontScale="90000"/>
          </a:bodyPr>
          <a:lstStyle/>
          <a:p>
            <a:r>
              <a:rPr lang="en-US" altLang="zh-TW"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kern="100" dirty="0">
                <a:effectLst/>
                <a:latin typeface="Calibri" panose="020F0502020204030204" pitchFamily="34" charset="0"/>
                <a:ea typeface="標楷體" panose="03000509000000000000" pitchFamily="65" charset="-120"/>
                <a:cs typeface="Times New Roman" panose="02020603050405020304" pitchFamily="18" charset="0"/>
              </a:rPr>
              <a:t>中山先生實踐「公天下」</a:t>
            </a:r>
            <a:br>
              <a:rPr lang="zh-TW" altLang="zh-TW" kern="100" dirty="0">
                <a:effectLst/>
                <a:latin typeface="Calibri" panose="020F0502020204030204" pitchFamily="34" charset="0"/>
                <a:ea typeface="新細明體" panose="02020500000000000000" pitchFamily="18" charset="-120"/>
                <a:cs typeface="Times New Roman" panose="02020603050405020304" pitchFamily="18" charset="0"/>
              </a:rPr>
            </a:br>
            <a:endParaRPr lang="zh-TW" altLang="en-US" dirty="0"/>
          </a:p>
        </p:txBody>
      </p:sp>
      <p:sp>
        <p:nvSpPr>
          <p:cNvPr id="3" name="內容版面配置區 2">
            <a:extLst>
              <a:ext uri="{FF2B5EF4-FFF2-40B4-BE49-F238E27FC236}">
                <a16:creationId xmlns:a16="http://schemas.microsoft.com/office/drawing/2014/main" id="{613F793B-CC6F-42AC-866D-224C8330B846}"/>
              </a:ext>
            </a:extLst>
          </p:cNvPr>
          <p:cNvSpPr>
            <a:spLocks noGrp="1"/>
          </p:cNvSpPr>
          <p:nvPr>
            <p:ph idx="1"/>
          </p:nvPr>
        </p:nvSpPr>
        <p:spPr/>
        <p:txBody>
          <a:bodyPr>
            <a:normAutofit lnSpcReduction="10000"/>
          </a:bodyPr>
          <a:lstStyle/>
          <a:p>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孫中山先生</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1912</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年</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1</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月</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1</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日，在南京總統府舉行中華民國臨時大總統就職典禮，宣誓就任；但是隨即在</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1912</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年</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4</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月</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1</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日，正式解除臨時大總統職務，辭職後不再過問政治，以實際行動實踐了《春秋》「天下為公」的理想。如今兩岸雖有政治世家及二代的存在，孔子在《春秋》主張「公天下」，在《禮記‧禮運》主張「天下為公」的理想，只要民智漸開，極有可能在</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21</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世紀穩定具體地實現，《易經‧乾卦》「首出庶物，萬國咸寧」的社會也可以落實。</a:t>
            </a:r>
            <a:endParaRPr lang="zh-TW" altLang="zh-TW" sz="3600" kern="100" dirty="0">
              <a:effectLst/>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spTree>
    <p:extLst>
      <p:ext uri="{BB962C8B-B14F-4D97-AF65-F5344CB8AC3E}">
        <p14:creationId xmlns:p14="http://schemas.microsoft.com/office/powerpoint/2010/main" val="415649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18DC920-F766-427C-AFDF-967F3002EF17}"/>
              </a:ext>
            </a:extLst>
          </p:cNvPr>
          <p:cNvSpPr>
            <a:spLocks noGrp="1"/>
          </p:cNvSpPr>
          <p:nvPr>
            <p:ph type="title"/>
          </p:nvPr>
        </p:nvSpPr>
        <p:spPr/>
        <p:txBody>
          <a:bodyPr/>
          <a:lstStyle/>
          <a:p>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廣結善緣</a:t>
            </a:r>
            <a:endParaRPr lang="zh-TW" altLang="en-US" dirty="0"/>
          </a:p>
        </p:txBody>
      </p:sp>
      <p:sp>
        <p:nvSpPr>
          <p:cNvPr id="3" name="內容版面配置區 2">
            <a:extLst>
              <a:ext uri="{FF2B5EF4-FFF2-40B4-BE49-F238E27FC236}">
                <a16:creationId xmlns:a16="http://schemas.microsoft.com/office/drawing/2014/main" id="{A15455A9-4296-481B-9DF6-B55CCF484596}"/>
              </a:ext>
            </a:extLst>
          </p:cNvPr>
          <p:cNvSpPr>
            <a:spLocks noGrp="1"/>
          </p:cNvSpPr>
          <p:nvPr>
            <p:ph idx="1"/>
          </p:nvPr>
        </p:nvSpPr>
        <p:spPr/>
        <p:txBody>
          <a:bodyPr>
            <a:normAutofit/>
          </a:bodyPr>
          <a:lstStyle/>
          <a:p>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華夏民族在這個歷史的新里程中倍受矚目，</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雖然兩岸各有不同的洶湧波濤阻礙彼此攜手合作，但是</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21</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世紀合作的「核融合效應」如滾雪球般地發展，自我封閉及剛愎自用的逆流越來越受到鄙視，霸權心態的機會成本日益升高，《春秋》所主張</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天下「大一統」的中心思想，「濟弱扶傾」、</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「道並行而不相悖」、「內諸夏而外夷狄」</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的「廣結善緣」態度越來越受到歡迎。</a:t>
            </a:r>
            <a:endParaRPr lang="zh-TW" altLang="en-US" dirty="0"/>
          </a:p>
        </p:txBody>
      </p:sp>
    </p:spTree>
    <p:extLst>
      <p:ext uri="{BB962C8B-B14F-4D97-AF65-F5344CB8AC3E}">
        <p14:creationId xmlns:p14="http://schemas.microsoft.com/office/powerpoint/2010/main" val="2367514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8AC1871-F177-4307-BDAE-0F7CF2A53EE2}"/>
              </a:ext>
            </a:extLst>
          </p:cNvPr>
          <p:cNvSpPr>
            <a:spLocks noGrp="1"/>
          </p:cNvSpPr>
          <p:nvPr>
            <p:ph type="title"/>
          </p:nvPr>
        </p:nvSpPr>
        <p:spPr/>
        <p:txBody>
          <a:bodyPr/>
          <a:lstStyle/>
          <a:p>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群龍天下</a:t>
            </a:r>
            <a:endParaRPr lang="zh-TW" altLang="en-US" dirty="0"/>
          </a:p>
        </p:txBody>
      </p:sp>
      <p:sp>
        <p:nvSpPr>
          <p:cNvPr id="3" name="內容版面配置區 2">
            <a:extLst>
              <a:ext uri="{FF2B5EF4-FFF2-40B4-BE49-F238E27FC236}">
                <a16:creationId xmlns:a16="http://schemas.microsoft.com/office/drawing/2014/main" id="{8EF909E2-94AC-459C-A1EB-33D565905B9C}"/>
              </a:ext>
            </a:extLst>
          </p:cNvPr>
          <p:cNvSpPr>
            <a:spLocks noGrp="1"/>
          </p:cNvSpPr>
          <p:nvPr>
            <p:ph idx="1"/>
          </p:nvPr>
        </p:nvSpPr>
        <p:spPr/>
        <p:txBody>
          <a:bodyPr>
            <a:normAutofit/>
          </a:bodyPr>
          <a:lstStyle/>
          <a:p>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華夏民族在孔子《春秋》「微言大義」中</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似乎找到了全世界各社會都極嚮往的</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「王者典範」可以做為其自我實現，</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同時能為全人類創造價值，</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貢獻大我社會，開創永續理想未來</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的指針願景</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也就是「群龍天下」</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(egalitarian society</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acephalous society)</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a:t>
            </a:r>
            <a:endParaRPr lang="zh-TW" altLang="en-US" sz="3600" dirty="0"/>
          </a:p>
        </p:txBody>
      </p:sp>
    </p:spTree>
    <p:extLst>
      <p:ext uri="{BB962C8B-B14F-4D97-AF65-F5344CB8AC3E}">
        <p14:creationId xmlns:p14="http://schemas.microsoft.com/office/powerpoint/2010/main" val="3700559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ABC0769-B8DE-4F06-9E32-53DA14AAD483}"/>
              </a:ext>
            </a:extLst>
          </p:cNvPr>
          <p:cNvSpPr>
            <a:spLocks noGrp="1"/>
          </p:cNvSpPr>
          <p:nvPr>
            <p:ph type="ctrTitle"/>
          </p:nvPr>
        </p:nvSpPr>
        <p:spPr/>
        <p:txBody>
          <a:bodyPr/>
          <a:lstStyle/>
          <a:p>
            <a:r>
              <a:rPr lang="zh-TW" altLang="zh-TW" sz="6000" kern="100" dirty="0">
                <a:solidFill>
                  <a:srgbClr val="0000FF"/>
                </a:solidFill>
                <a:effectLst/>
                <a:latin typeface="標楷體" panose="03000509000000000000" pitchFamily="65" charset="-120"/>
                <a:ea typeface="標楷體" panose="03000509000000000000" pitchFamily="65" charset="-120"/>
                <a:cs typeface="Times New Roman" panose="02020603050405020304" pitchFamily="18" charset="0"/>
              </a:rPr>
              <a:t>「群龍天下」的生態系統</a:t>
            </a:r>
            <a:br>
              <a:rPr lang="zh-TW" altLang="zh-TW" sz="6000" kern="100" dirty="0">
                <a:effectLst/>
                <a:latin typeface="標楷體" panose="03000509000000000000" pitchFamily="65" charset="-120"/>
                <a:ea typeface="標楷體" panose="03000509000000000000" pitchFamily="65" charset="-120"/>
                <a:cs typeface="Times New Roman" panose="02020603050405020304" pitchFamily="18" charset="0"/>
              </a:rPr>
            </a:br>
            <a:endParaRPr lang="zh-TW" altLang="en-US" dirty="0"/>
          </a:p>
        </p:txBody>
      </p:sp>
      <p:sp>
        <p:nvSpPr>
          <p:cNvPr id="3" name="副標題 2">
            <a:extLst>
              <a:ext uri="{FF2B5EF4-FFF2-40B4-BE49-F238E27FC236}">
                <a16:creationId xmlns:a16="http://schemas.microsoft.com/office/drawing/2014/main" id="{C822BE57-F0AE-4F8A-B720-07AD62C65740}"/>
              </a:ext>
            </a:extLst>
          </p:cNvPr>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19597012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D8BA37B-E47F-4FA6-A5B4-431C9EA5DBA5}"/>
              </a:ext>
            </a:extLst>
          </p:cNvPr>
          <p:cNvSpPr>
            <a:spLocks noGrp="1"/>
          </p:cNvSpPr>
          <p:nvPr>
            <p:ph type="title"/>
          </p:nvPr>
        </p:nvSpPr>
        <p:spPr/>
        <p:txBody>
          <a:bodyPr/>
          <a:lstStyle/>
          <a:p>
            <a:r>
              <a:rPr lang="zh-TW" altLang="zh-TW" sz="4400" dirty="0">
                <a:effectLst/>
                <a:ea typeface="標楷體" panose="03000509000000000000" pitchFamily="65" charset="-120"/>
                <a:cs typeface="Times New Roman" panose="02020603050405020304" pitchFamily="18" charset="0"/>
              </a:rPr>
              <a:t>獨立自主地選擇</a:t>
            </a:r>
            <a:endParaRPr lang="zh-TW" altLang="en-US" dirty="0"/>
          </a:p>
        </p:txBody>
      </p:sp>
      <p:sp>
        <p:nvSpPr>
          <p:cNvPr id="3" name="內容版面配置區 2">
            <a:extLst>
              <a:ext uri="{FF2B5EF4-FFF2-40B4-BE49-F238E27FC236}">
                <a16:creationId xmlns:a16="http://schemas.microsoft.com/office/drawing/2014/main" id="{83AAE761-855D-4BC5-8982-577C396D224C}"/>
              </a:ext>
            </a:extLst>
          </p:cNvPr>
          <p:cNvSpPr>
            <a:spLocks noGrp="1"/>
          </p:cNvSpPr>
          <p:nvPr>
            <p:ph idx="1"/>
          </p:nvPr>
        </p:nvSpPr>
        <p:spPr/>
        <p:txBody>
          <a:bodyPr>
            <a:normAutofit/>
          </a:bodyPr>
          <a:lstStyle/>
          <a:p>
            <a:r>
              <a:rPr lang="zh-TW" altLang="zh-TW" sz="3600" dirty="0">
                <a:effectLst/>
                <a:ea typeface="標楷體" panose="03000509000000000000" pitchFamily="65" charset="-120"/>
                <a:cs typeface="Times New Roman" panose="02020603050405020304" pitchFamily="18" charset="0"/>
              </a:rPr>
              <a:t>「群龍天下」是一個全人類各民族平等，</a:t>
            </a:r>
            <a:r>
              <a:rPr lang="en-US" altLang="zh-TW" sz="3600" dirty="0">
                <a:effectLst/>
                <a:ea typeface="標楷體" panose="03000509000000000000" pitchFamily="65" charset="-120"/>
                <a:cs typeface="Times New Roman" panose="02020603050405020304" pitchFamily="18" charset="0"/>
              </a:rPr>
              <a:t>                            </a:t>
            </a:r>
            <a:r>
              <a:rPr lang="zh-TW" altLang="zh-TW" sz="3600" dirty="0">
                <a:effectLst/>
                <a:ea typeface="標楷體" panose="03000509000000000000" pitchFamily="65" charset="-120"/>
                <a:cs typeface="Times New Roman" panose="02020603050405020304" pitchFamily="18" charset="0"/>
              </a:rPr>
              <a:t>相互尊重，彼此包容學習的一個生態系統。</a:t>
            </a:r>
            <a:r>
              <a:rPr lang="en-US" altLang="zh-TW" sz="3600" dirty="0">
                <a:effectLst/>
                <a:ea typeface="標楷體" panose="03000509000000000000" pitchFamily="65" charset="-120"/>
                <a:cs typeface="Times New Roman" panose="02020603050405020304" pitchFamily="18" charset="0"/>
              </a:rPr>
              <a:t>                               </a:t>
            </a:r>
            <a:r>
              <a:rPr lang="zh-TW" altLang="zh-TW" sz="3600" dirty="0">
                <a:effectLst/>
                <a:ea typeface="標楷體" panose="03000509000000000000" pitchFamily="65" charset="-120"/>
                <a:cs typeface="Times New Roman" panose="02020603050405020304" pitchFamily="18" charset="0"/>
              </a:rPr>
              <a:t>孔子在《春秋》為我們留下了一個</a:t>
            </a:r>
            <a:r>
              <a:rPr lang="en-US" altLang="zh-TW" sz="3600" dirty="0">
                <a:effectLst/>
                <a:ea typeface="標楷體" panose="03000509000000000000" pitchFamily="65" charset="-120"/>
                <a:cs typeface="Times New Roman" panose="02020603050405020304" pitchFamily="18" charset="0"/>
              </a:rPr>
              <a:t>                                              </a:t>
            </a:r>
            <a:r>
              <a:rPr lang="zh-TW" altLang="zh-TW" sz="3600" dirty="0">
                <a:effectLst/>
                <a:ea typeface="標楷體" panose="03000509000000000000" pitchFamily="65" charset="-120"/>
                <a:cs typeface="Times New Roman" panose="02020603050405020304" pitchFamily="18" charset="0"/>
              </a:rPr>
              <a:t>每一個民族都可以當家作主的典範，</a:t>
            </a:r>
            <a:r>
              <a:rPr lang="en-US" altLang="zh-TW" sz="3600" dirty="0">
                <a:effectLst/>
                <a:ea typeface="標楷體" panose="03000509000000000000" pitchFamily="65" charset="-120"/>
                <a:cs typeface="Times New Roman" panose="02020603050405020304" pitchFamily="18" charset="0"/>
              </a:rPr>
              <a:t>                                               </a:t>
            </a:r>
            <a:r>
              <a:rPr lang="zh-TW" altLang="zh-TW" sz="3600" dirty="0">
                <a:effectLst/>
                <a:ea typeface="標楷體" panose="03000509000000000000" pitchFamily="65" charset="-120"/>
                <a:cs typeface="Times New Roman" panose="02020603050405020304" pitchFamily="18" charset="0"/>
              </a:rPr>
              <a:t>每一個民族可以獨立自主地選擇</a:t>
            </a:r>
            <a:r>
              <a:rPr lang="en-US" altLang="zh-TW" sz="3600" dirty="0">
                <a:effectLst/>
                <a:ea typeface="標楷體" panose="03000509000000000000" pitchFamily="65" charset="-120"/>
                <a:cs typeface="Times New Roman" panose="02020603050405020304" pitchFamily="18" charset="0"/>
              </a:rPr>
              <a:t>                                                    </a:t>
            </a:r>
            <a:r>
              <a:rPr lang="zh-TW" altLang="zh-TW" sz="3600" dirty="0">
                <a:effectLst/>
                <a:ea typeface="標楷體" panose="03000509000000000000" pitchFamily="65" charset="-120"/>
                <a:cs typeface="Times New Roman" panose="02020603050405020304" pitchFamily="18" charset="0"/>
              </a:rPr>
              <a:t>最適合自己未來發展的制度，決定自己的</a:t>
            </a:r>
            <a:r>
              <a:rPr lang="en-US" altLang="zh-TW" sz="3600" dirty="0">
                <a:effectLst/>
                <a:ea typeface="標楷體" panose="03000509000000000000" pitchFamily="65" charset="-120"/>
                <a:cs typeface="Times New Roman" panose="02020603050405020304" pitchFamily="18" charset="0"/>
              </a:rPr>
              <a:t>                                </a:t>
            </a:r>
            <a:r>
              <a:rPr lang="zh-TW" altLang="zh-TW" sz="3600" dirty="0">
                <a:effectLst/>
                <a:ea typeface="標楷體" panose="03000509000000000000" pitchFamily="65" charset="-120"/>
                <a:cs typeface="Times New Roman" panose="02020603050405020304" pitchFamily="18" charset="0"/>
              </a:rPr>
              <a:t>「頂層設計」與「發展模式」，並且自己訂定</a:t>
            </a:r>
            <a:r>
              <a:rPr lang="en-US" altLang="zh-TW" sz="3600" dirty="0">
                <a:effectLst/>
                <a:ea typeface="標楷體" panose="03000509000000000000" pitchFamily="65" charset="-120"/>
                <a:cs typeface="Times New Roman" panose="02020603050405020304" pitchFamily="18" charset="0"/>
              </a:rPr>
              <a:t>                      </a:t>
            </a:r>
            <a:r>
              <a:rPr lang="zh-TW" altLang="zh-TW" sz="3600" dirty="0">
                <a:effectLst/>
                <a:ea typeface="標楷體" panose="03000509000000000000" pitchFamily="65" charset="-120"/>
                <a:cs typeface="Times New Roman" panose="02020603050405020304" pitchFamily="18" charset="0"/>
              </a:rPr>
              <a:t>目標、願景，以及達成目標、願景的途徑及策略。</a:t>
            </a:r>
            <a:endParaRPr lang="zh-TW" altLang="en-US" sz="3600" dirty="0"/>
          </a:p>
        </p:txBody>
      </p:sp>
    </p:spTree>
    <p:extLst>
      <p:ext uri="{BB962C8B-B14F-4D97-AF65-F5344CB8AC3E}">
        <p14:creationId xmlns:p14="http://schemas.microsoft.com/office/powerpoint/2010/main" val="30134199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9A7D6DB-A902-43D7-9697-F0362B03EE90}"/>
              </a:ext>
            </a:extLst>
          </p:cNvPr>
          <p:cNvSpPr>
            <a:spLocks noGrp="1"/>
          </p:cNvSpPr>
          <p:nvPr>
            <p:ph type="title"/>
          </p:nvPr>
        </p:nvSpPr>
        <p:spPr/>
        <p:txBody>
          <a:bodyPr/>
          <a:lstStyle/>
          <a:p>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各正性命</a:t>
            </a:r>
            <a:r>
              <a:rPr lang="en-US" altLang="zh-TW" sz="44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保合大和</a:t>
            </a:r>
            <a:endParaRPr lang="zh-TW" altLang="en-US" dirty="0"/>
          </a:p>
        </p:txBody>
      </p:sp>
      <p:sp>
        <p:nvSpPr>
          <p:cNvPr id="3" name="內容版面配置區 2">
            <a:extLst>
              <a:ext uri="{FF2B5EF4-FFF2-40B4-BE49-F238E27FC236}">
                <a16:creationId xmlns:a16="http://schemas.microsoft.com/office/drawing/2014/main" id="{B6F1A2DB-A73A-48A9-B860-06713E1280BA}"/>
              </a:ext>
            </a:extLst>
          </p:cNvPr>
          <p:cNvSpPr>
            <a:spLocks noGrp="1"/>
          </p:cNvSpPr>
          <p:nvPr>
            <p:ph idx="1"/>
          </p:nvPr>
        </p:nvSpPr>
        <p:spPr/>
        <p:txBody>
          <a:bodyPr/>
          <a:lstStyle/>
          <a:p>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「群龍天下」的理念主張</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在這個生態系統中每一個民族</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都可以發揮人性、特有的民族性、</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親生命性</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(bio-philia)</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、親社會性</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(pro-sociality)</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依據各民族自己的定位來提升自己的核心能力，</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如《易經‧乾卦》所說的「各正性命，</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保合大和，乃利貞。首出庶物，萬國咸寧」，</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打造最合乎自己理想的社會。</a:t>
            </a:r>
            <a:endParaRPr lang="zh-TW" altLang="zh-TW" sz="3600" kern="100" dirty="0">
              <a:effectLst/>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spTree>
    <p:extLst>
      <p:ext uri="{BB962C8B-B14F-4D97-AF65-F5344CB8AC3E}">
        <p14:creationId xmlns:p14="http://schemas.microsoft.com/office/powerpoint/2010/main" val="3685539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AD0F965-FAC6-4426-B38F-54B44EDFDE69}"/>
              </a:ext>
            </a:extLst>
          </p:cNvPr>
          <p:cNvSpPr>
            <a:spLocks noGrp="1"/>
          </p:cNvSpPr>
          <p:nvPr>
            <p:ph type="title"/>
          </p:nvPr>
        </p:nvSpPr>
        <p:spPr/>
        <p:txBody>
          <a:bodyPr/>
          <a:lstStyle/>
          <a:p>
            <a:r>
              <a:rPr lang="zh-TW" altLang="en-US" sz="4400" dirty="0">
                <a:effectLst/>
                <a:ea typeface="標楷體" panose="03000509000000000000" pitchFamily="65" charset="-120"/>
                <a:cs typeface="Times New Roman" panose="02020603050405020304" pitchFamily="18" charset="0"/>
              </a:rPr>
              <a:t>微言大義的密碼</a:t>
            </a:r>
            <a:endParaRPr lang="zh-TW" altLang="en-US" dirty="0"/>
          </a:p>
        </p:txBody>
      </p:sp>
      <p:sp>
        <p:nvSpPr>
          <p:cNvPr id="3" name="內容版面配置區 2">
            <a:extLst>
              <a:ext uri="{FF2B5EF4-FFF2-40B4-BE49-F238E27FC236}">
                <a16:creationId xmlns:a16="http://schemas.microsoft.com/office/drawing/2014/main" id="{17322E23-85F7-4636-B037-E90B9A9031FA}"/>
              </a:ext>
            </a:extLst>
          </p:cNvPr>
          <p:cNvSpPr>
            <a:spLocks noGrp="1"/>
          </p:cNvSpPr>
          <p:nvPr>
            <p:ph idx="1"/>
          </p:nvPr>
        </p:nvSpPr>
        <p:spPr/>
        <p:txBody>
          <a:bodyPr>
            <a:normAutofit/>
          </a:bodyPr>
          <a:lstStyle/>
          <a:p>
            <a:r>
              <a:rPr lang="zh-TW" altLang="zh-TW" sz="3600" dirty="0">
                <a:effectLst/>
                <a:ea typeface="標楷體" panose="03000509000000000000" pitchFamily="65" charset="-120"/>
                <a:cs typeface="Times New Roman" panose="02020603050405020304" pitchFamily="18" charset="0"/>
              </a:rPr>
              <a:t>《春秋》襄公二十九年，</a:t>
            </a:r>
            <a:r>
              <a:rPr lang="zh-TW" altLang="en-US" sz="3600" dirty="0">
                <a:effectLst/>
                <a:ea typeface="標楷體" panose="03000509000000000000" pitchFamily="65" charset="-120"/>
                <a:cs typeface="Times New Roman" panose="02020603050405020304" pitchFamily="18" charset="0"/>
              </a:rPr>
              <a:t>有一個簡單的密碼</a:t>
            </a:r>
            <a:r>
              <a:rPr lang="zh-TW" altLang="en-US" sz="3600" dirty="0">
                <a:effectLst/>
                <a:latin typeface="標楷體" panose="03000509000000000000" pitchFamily="65" charset="-120"/>
                <a:ea typeface="標楷體" panose="03000509000000000000" pitchFamily="65" charset="-120"/>
                <a:cs typeface="Times New Roman" panose="02020603050405020304" pitchFamily="18" charset="0"/>
              </a:rPr>
              <a:t>，                    只有短短的七個字：「</a:t>
            </a:r>
            <a:r>
              <a:rPr lang="zh-TW" altLang="zh-TW" sz="3600" dirty="0">
                <a:effectLst/>
                <a:ea typeface="標楷體" panose="03000509000000000000" pitchFamily="65" charset="-120"/>
                <a:cs typeface="Times New Roman" panose="02020603050405020304" pitchFamily="18" charset="0"/>
              </a:rPr>
              <a:t>吳子使札來聘</a:t>
            </a:r>
            <a:r>
              <a:rPr lang="zh-TW" altLang="en-US" sz="3600" dirty="0">
                <a:effectLst/>
                <a:latin typeface="標楷體" panose="03000509000000000000" pitchFamily="65" charset="-120"/>
                <a:ea typeface="標楷體" panose="03000509000000000000" pitchFamily="65" charset="-120"/>
                <a:cs typeface="Times New Roman" panose="02020603050405020304" pitchFamily="18" charset="0"/>
              </a:rPr>
              <a:t>」                            其中卻蘊含了</a:t>
            </a:r>
            <a:r>
              <a:rPr lang="zh-TW" altLang="en-US" sz="3600" dirty="0">
                <a:latin typeface="標楷體" panose="03000509000000000000" pitchFamily="65" charset="-120"/>
                <a:ea typeface="標楷體" panose="03000509000000000000" pitchFamily="65" charset="-120"/>
              </a:rPr>
              <a:t>開創</a:t>
            </a:r>
            <a:r>
              <a:rPr lang="en-US" altLang="zh-TW" sz="3600" dirty="0">
                <a:latin typeface="標楷體" panose="03000509000000000000" pitchFamily="65" charset="-120"/>
                <a:ea typeface="標楷體" panose="03000509000000000000" pitchFamily="65" charset="-120"/>
              </a:rPr>
              <a:t>21</a:t>
            </a:r>
            <a:r>
              <a:rPr lang="zh-TW" altLang="en-US" sz="3600" dirty="0">
                <a:latin typeface="標楷體" panose="03000509000000000000" pitchFamily="65" charset="-120"/>
                <a:ea typeface="標楷體" panose="03000509000000000000" pitchFamily="65" charset="-120"/>
              </a:rPr>
              <a:t>世紀人類新社會的奧秘                  </a:t>
            </a:r>
            <a:r>
              <a:rPr lang="zh-TW" altLang="zh-TW" sz="3600" dirty="0">
                <a:effectLst/>
                <a:ea typeface="標楷體" panose="03000509000000000000" pitchFamily="65" charset="-120"/>
                <a:cs typeface="Times New Roman" panose="02020603050405020304" pitchFamily="18" charset="0"/>
              </a:rPr>
              <a:t>《春秋公羊傳》</a:t>
            </a:r>
            <a:r>
              <a:rPr lang="zh-TW" altLang="en-US" sz="3600" dirty="0">
                <a:effectLst/>
                <a:ea typeface="標楷體" panose="03000509000000000000" pitchFamily="65" charset="-120"/>
                <a:cs typeface="Times New Roman" panose="02020603050405020304" pitchFamily="18" charset="0"/>
              </a:rPr>
              <a:t>及</a:t>
            </a:r>
            <a:r>
              <a:rPr lang="zh-TW" altLang="zh-TW" sz="3600" dirty="0">
                <a:effectLst/>
                <a:ea typeface="標楷體" panose="03000509000000000000" pitchFamily="65" charset="-120"/>
                <a:cs typeface="Times New Roman" panose="02020603050405020304" pitchFamily="18" charset="0"/>
              </a:rPr>
              <a:t>《春秋</a:t>
            </a:r>
            <a:r>
              <a:rPr lang="zh-TW" altLang="en-US" sz="3600" dirty="0">
                <a:effectLst/>
                <a:ea typeface="標楷體" panose="03000509000000000000" pitchFamily="65" charset="-120"/>
                <a:cs typeface="Times New Roman" panose="02020603050405020304" pitchFamily="18" charset="0"/>
              </a:rPr>
              <a:t>左</a:t>
            </a:r>
            <a:r>
              <a:rPr lang="zh-TW" altLang="zh-TW" sz="3600" dirty="0">
                <a:effectLst/>
                <a:ea typeface="標楷體" panose="03000509000000000000" pitchFamily="65" charset="-120"/>
                <a:cs typeface="Times New Roman" panose="02020603050405020304" pitchFamily="18" charset="0"/>
              </a:rPr>
              <a:t>傳》</a:t>
            </a:r>
            <a:r>
              <a:rPr lang="zh-TW" altLang="en-US" sz="3600" dirty="0">
                <a:effectLst/>
                <a:ea typeface="標楷體" panose="03000509000000000000" pitchFamily="65" charset="-120"/>
                <a:cs typeface="Times New Roman" panose="02020603050405020304" pitchFamily="18" charset="0"/>
              </a:rPr>
              <a:t>                                                      對</a:t>
            </a:r>
            <a:r>
              <a:rPr lang="zh-TW" altLang="en-US" sz="3600" dirty="0">
                <a:effectLst/>
                <a:latin typeface="標楷體" panose="03000509000000000000" pitchFamily="65" charset="-120"/>
                <a:ea typeface="標楷體" panose="03000509000000000000" pitchFamily="65" charset="-120"/>
                <a:cs typeface="Times New Roman" panose="02020603050405020304" pitchFamily="18" charset="0"/>
              </a:rPr>
              <a:t>「</a:t>
            </a:r>
            <a:r>
              <a:rPr lang="zh-TW" altLang="zh-TW" sz="3600" dirty="0">
                <a:effectLst/>
                <a:ea typeface="標楷體" panose="03000509000000000000" pitchFamily="65" charset="-120"/>
                <a:cs typeface="Times New Roman" panose="02020603050405020304" pitchFamily="18" charset="0"/>
              </a:rPr>
              <a:t>吳子使札來聘</a:t>
            </a:r>
            <a:r>
              <a:rPr lang="zh-TW" altLang="en-US" sz="3600" dirty="0">
                <a:effectLst/>
                <a:latin typeface="標楷體" panose="03000509000000000000" pitchFamily="65" charset="-120"/>
                <a:ea typeface="標楷體" panose="03000509000000000000" pitchFamily="65" charset="-120"/>
                <a:cs typeface="Times New Roman" panose="02020603050405020304" pitchFamily="18" charset="0"/>
              </a:rPr>
              <a:t>」各有精采的詮釋引申                    是我們認識</a:t>
            </a:r>
            <a:r>
              <a:rPr lang="zh-TW" altLang="zh-TW" sz="3600" dirty="0">
                <a:effectLst/>
                <a:ea typeface="標楷體" panose="03000509000000000000" pitchFamily="65" charset="-120"/>
                <a:cs typeface="Times New Roman" panose="02020603050405020304" pitchFamily="18" charset="0"/>
              </a:rPr>
              <a:t>《春秋》</a:t>
            </a:r>
            <a:r>
              <a:rPr lang="zh-TW" altLang="en-US" sz="3600" dirty="0">
                <a:effectLst/>
                <a:ea typeface="標楷體" panose="03000509000000000000" pitchFamily="65" charset="-120"/>
                <a:cs typeface="Times New Roman" panose="02020603050405020304" pitchFamily="18" charset="0"/>
              </a:rPr>
              <a:t>微言大義                                                      相當經典的一段佳話</a:t>
            </a:r>
            <a:endParaRPr lang="zh-TW" altLang="en-US" sz="3600" dirty="0">
              <a:latin typeface="標楷體" panose="03000509000000000000" pitchFamily="65" charset="-120"/>
              <a:ea typeface="標楷體" panose="03000509000000000000" pitchFamily="65" charset="-120"/>
            </a:endParaRPr>
          </a:p>
          <a:p>
            <a:endParaRPr lang="zh-TW" altLang="en-US" sz="3600" dirty="0">
              <a:solidFill>
                <a:srgbClr val="0000FF"/>
              </a:solidFill>
              <a:latin typeface="標楷體" panose="03000509000000000000" pitchFamily="65" charset="-120"/>
              <a:ea typeface="標楷體" panose="03000509000000000000" pitchFamily="65" charset="-120"/>
            </a:endParaRPr>
          </a:p>
          <a:p>
            <a:endParaRPr lang="zh-TW" altLang="en-US" sz="3600" dirty="0"/>
          </a:p>
        </p:txBody>
      </p:sp>
    </p:spTree>
    <p:extLst>
      <p:ext uri="{BB962C8B-B14F-4D97-AF65-F5344CB8AC3E}">
        <p14:creationId xmlns:p14="http://schemas.microsoft.com/office/powerpoint/2010/main" val="39391699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BE1C972-C277-4E13-8023-7C24793FBE50}"/>
              </a:ext>
            </a:extLst>
          </p:cNvPr>
          <p:cNvSpPr>
            <a:spLocks noGrp="1"/>
          </p:cNvSpPr>
          <p:nvPr>
            <p:ph type="ctrTitle"/>
          </p:nvPr>
        </p:nvSpPr>
        <p:spPr/>
        <p:txBody>
          <a:bodyPr/>
          <a:lstStyle/>
          <a:p>
            <a:r>
              <a:rPr lang="zh-TW" altLang="zh-TW" sz="6000" dirty="0">
                <a:solidFill>
                  <a:srgbClr val="0000FF"/>
                </a:solidFill>
                <a:effectLst/>
                <a:ea typeface="標楷體" panose="03000509000000000000" pitchFamily="65" charset="-120"/>
                <a:cs typeface="Times New Roman" panose="02020603050405020304" pitchFamily="18" charset="0"/>
              </a:rPr>
              <a:t>《春秋公羊傳》</a:t>
            </a:r>
            <a:endParaRPr lang="zh-TW" altLang="en-US" dirty="0"/>
          </a:p>
        </p:txBody>
      </p:sp>
      <p:sp>
        <p:nvSpPr>
          <p:cNvPr id="3" name="副標題 2">
            <a:extLst>
              <a:ext uri="{FF2B5EF4-FFF2-40B4-BE49-F238E27FC236}">
                <a16:creationId xmlns:a16="http://schemas.microsoft.com/office/drawing/2014/main" id="{BE6656A0-1C0C-412A-9159-0FF1B62D50FE}"/>
              </a:ext>
            </a:extLst>
          </p:cNvPr>
          <p:cNvSpPr>
            <a:spLocks noGrp="1"/>
          </p:cNvSpPr>
          <p:nvPr>
            <p:ph type="subTitle" idx="1"/>
          </p:nvPr>
        </p:nvSpPr>
        <p:spPr/>
        <p:txBody>
          <a:bodyPr/>
          <a:lstStyle/>
          <a:p>
            <a:endParaRPr lang="zh-TW" altLang="en-US" dirty="0"/>
          </a:p>
        </p:txBody>
      </p:sp>
    </p:spTree>
    <p:extLst>
      <p:ext uri="{BB962C8B-B14F-4D97-AF65-F5344CB8AC3E}">
        <p14:creationId xmlns:p14="http://schemas.microsoft.com/office/powerpoint/2010/main" val="1474021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E12AAB7-2213-4841-83E8-AE19C620982C}"/>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《春秋公羊傳》</a:t>
            </a:r>
            <a:endParaRPr lang="zh-TW" altLang="en-US" dirty="0"/>
          </a:p>
        </p:txBody>
      </p:sp>
      <p:sp>
        <p:nvSpPr>
          <p:cNvPr id="3" name="內容版面配置區 2">
            <a:extLst>
              <a:ext uri="{FF2B5EF4-FFF2-40B4-BE49-F238E27FC236}">
                <a16:creationId xmlns:a16="http://schemas.microsoft.com/office/drawing/2014/main" id="{03FA097E-68A1-47C1-8530-B734A3DAD60E}"/>
              </a:ext>
            </a:extLst>
          </p:cNvPr>
          <p:cNvSpPr>
            <a:spLocks noGrp="1"/>
          </p:cNvSpPr>
          <p:nvPr>
            <p:ph idx="1"/>
          </p:nvPr>
        </p:nvSpPr>
        <p:spPr/>
        <p:txBody>
          <a:bodyPr>
            <a:normAutofit/>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吳子使札來聘。</a:t>
            </a:r>
            <a:endParaRPr lang="en-US" altLang="zh-TW" sz="3600" b="0" i="0" dirty="0">
              <a:solidFill>
                <a:srgbClr val="000000"/>
              </a:solidFill>
              <a:effectLst/>
              <a:latin typeface="標楷體" panose="03000509000000000000" pitchFamily="65" charset="-120"/>
              <a:ea typeface="標楷體" panose="03000509000000000000" pitchFamily="65" charset="-120"/>
            </a:endParaRPr>
          </a:p>
          <a:p>
            <a:r>
              <a:rPr lang="zh-TW" altLang="en-US" sz="3600" b="0" i="0" dirty="0">
                <a:solidFill>
                  <a:srgbClr val="000000"/>
                </a:solidFill>
                <a:effectLst/>
                <a:latin typeface="標楷體" panose="03000509000000000000" pitchFamily="65" charset="-120"/>
                <a:ea typeface="標楷體" panose="03000509000000000000" pitchFamily="65" charset="-120"/>
              </a:rPr>
              <a:t>吳無君、無大夫，此何以有君、有大夫？                 賢季子也。何賢乎季子？讓國也。其讓國奈何？           謁也、餘祭也、夷昧也與季子同母者四，                             季子弱而才，兄弟皆愛之，同欲立之以為君，謁曰：「今若是迮而與季子國，季子猶不受也，                            請無與子而與弟，弟兄迭為君，而致國乎季子。」皆曰：「諾。」</a:t>
            </a:r>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0375320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AB90EF-F6A5-45AC-B6AB-F4571F72AE45}"/>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《春秋公羊傳》</a:t>
            </a:r>
            <a:endParaRPr lang="zh-TW" altLang="en-US" dirty="0"/>
          </a:p>
        </p:txBody>
      </p:sp>
      <p:sp>
        <p:nvSpPr>
          <p:cNvPr id="3" name="內容版面配置區 2">
            <a:extLst>
              <a:ext uri="{FF2B5EF4-FFF2-40B4-BE49-F238E27FC236}">
                <a16:creationId xmlns:a16="http://schemas.microsoft.com/office/drawing/2014/main" id="{16B1960E-82B5-47DE-992C-5A2D14A0568B}"/>
              </a:ext>
            </a:extLst>
          </p:cNvPr>
          <p:cNvSpPr>
            <a:spLocks noGrp="1"/>
          </p:cNvSpPr>
          <p:nvPr>
            <p:ph idx="1"/>
          </p:nvPr>
        </p:nvSpPr>
        <p:spPr/>
        <p:txBody>
          <a:bodyPr>
            <a:normAutofit/>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故諸為君者，皆輕死為勇，飲食必祝，                          曰：「天茍有吳國，尚速有悔於予身。」                           故謁也死，餘祭也立。餘祭也死，夷昧也立。                      夷昧也死，則國宜之季子者也。                                     季子使而亡焉。僚者長庶也，即之，                              季子使而反，至，而君之爾。</a:t>
            </a:r>
            <a:endParaRPr lang="zh-TW" altLang="en-US" sz="3600" dirty="0"/>
          </a:p>
        </p:txBody>
      </p:sp>
    </p:spTree>
    <p:extLst>
      <p:ext uri="{BB962C8B-B14F-4D97-AF65-F5344CB8AC3E}">
        <p14:creationId xmlns:p14="http://schemas.microsoft.com/office/powerpoint/2010/main" val="36971815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AB90EF-F6A5-45AC-B6AB-F4571F72AE45}"/>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《春秋公羊傳》</a:t>
            </a:r>
            <a:endParaRPr lang="zh-TW" altLang="en-US" dirty="0"/>
          </a:p>
        </p:txBody>
      </p:sp>
      <p:sp>
        <p:nvSpPr>
          <p:cNvPr id="3" name="內容版面配置區 2">
            <a:extLst>
              <a:ext uri="{FF2B5EF4-FFF2-40B4-BE49-F238E27FC236}">
                <a16:creationId xmlns:a16="http://schemas.microsoft.com/office/drawing/2014/main" id="{16B1960E-82B5-47DE-992C-5A2D14A0568B}"/>
              </a:ext>
            </a:extLst>
          </p:cNvPr>
          <p:cNvSpPr>
            <a:spLocks noGrp="1"/>
          </p:cNvSpPr>
          <p:nvPr>
            <p:ph idx="1"/>
          </p:nvPr>
        </p:nvSpPr>
        <p:spPr/>
        <p:txBody>
          <a:bodyPr>
            <a:normAutofit/>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闔廬曰：「先君之所以不與子國                                 而與弟者，凡為季子故也。                                       將從先君之命與，                                            則國宜之季子者也；                                           如不從先君之命與，                                               則我宜立者也，僚惡得為君乎？」                               於是使專諸剌僚，而致國乎季子。</a:t>
            </a:r>
            <a:endParaRPr lang="zh-TW" altLang="en-US" sz="3600" dirty="0"/>
          </a:p>
        </p:txBody>
      </p:sp>
    </p:spTree>
    <p:extLst>
      <p:ext uri="{BB962C8B-B14F-4D97-AF65-F5344CB8AC3E}">
        <p14:creationId xmlns:p14="http://schemas.microsoft.com/office/powerpoint/2010/main" val="3713278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AB90EF-F6A5-45AC-B6AB-F4571F72AE45}"/>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《春秋公羊傳》</a:t>
            </a:r>
            <a:endParaRPr lang="zh-TW" altLang="en-US" dirty="0"/>
          </a:p>
        </p:txBody>
      </p:sp>
      <p:sp>
        <p:nvSpPr>
          <p:cNvPr id="3" name="內容版面配置區 2">
            <a:extLst>
              <a:ext uri="{FF2B5EF4-FFF2-40B4-BE49-F238E27FC236}">
                <a16:creationId xmlns:a16="http://schemas.microsoft.com/office/drawing/2014/main" id="{16B1960E-82B5-47DE-992C-5A2D14A0568B}"/>
              </a:ext>
            </a:extLst>
          </p:cNvPr>
          <p:cNvSpPr>
            <a:spLocks noGrp="1"/>
          </p:cNvSpPr>
          <p:nvPr>
            <p:ph idx="1"/>
          </p:nvPr>
        </p:nvSpPr>
        <p:spPr/>
        <p:txBody>
          <a:bodyPr>
            <a:normAutofit/>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季子不受，曰：                                                         「爾弒吾君，吾受爾國，                        是吾與爾為篡也。                                               爾殺吾兄，吾又殺爾，                                         是父子兄弟相殺，終身無已也。」                                去之延陵，終身不入吳國。                                       故君子以其不受為義，                                         以其不殺為仁。</a:t>
            </a:r>
            <a:endParaRPr lang="zh-TW" altLang="en-US" sz="3600" dirty="0"/>
          </a:p>
        </p:txBody>
      </p:sp>
    </p:spTree>
    <p:extLst>
      <p:ext uri="{BB962C8B-B14F-4D97-AF65-F5344CB8AC3E}">
        <p14:creationId xmlns:p14="http://schemas.microsoft.com/office/powerpoint/2010/main" val="42243696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AB90EF-F6A5-45AC-B6AB-F4571F72AE45}"/>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《春秋公羊傳》</a:t>
            </a:r>
            <a:endParaRPr lang="zh-TW" altLang="en-US" dirty="0"/>
          </a:p>
        </p:txBody>
      </p:sp>
      <p:sp>
        <p:nvSpPr>
          <p:cNvPr id="3" name="內容版面配置區 2">
            <a:extLst>
              <a:ext uri="{FF2B5EF4-FFF2-40B4-BE49-F238E27FC236}">
                <a16:creationId xmlns:a16="http://schemas.microsoft.com/office/drawing/2014/main" id="{16B1960E-82B5-47DE-992C-5A2D14A0568B}"/>
              </a:ext>
            </a:extLst>
          </p:cNvPr>
          <p:cNvSpPr>
            <a:spLocks noGrp="1"/>
          </p:cNvSpPr>
          <p:nvPr>
            <p:ph idx="1"/>
          </p:nvPr>
        </p:nvSpPr>
        <p:spPr/>
        <p:txBody>
          <a:bodyPr>
            <a:normAutofit/>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賢季子則吳何以有君、有大夫？                               以季子為臣，則宜有君者也。                                  札者何？吳季子之名也。                                   </a:t>
            </a:r>
            <a:r>
              <a:rPr lang="en-US" altLang="zh-TW" sz="3600" b="0" i="0" dirty="0">
                <a:solidFill>
                  <a:srgbClr val="000000"/>
                </a:solidFill>
                <a:effectLst/>
                <a:latin typeface="標楷體" panose="03000509000000000000" pitchFamily="65" charset="-120"/>
                <a:ea typeface="標楷體" panose="03000509000000000000" pitchFamily="65" charset="-120"/>
              </a:rPr>
              <a:t>《</a:t>
            </a:r>
            <a:r>
              <a:rPr lang="zh-TW" altLang="en-US" sz="3600" b="0" i="0" dirty="0">
                <a:solidFill>
                  <a:srgbClr val="000000"/>
                </a:solidFill>
                <a:effectLst/>
                <a:latin typeface="標楷體" panose="03000509000000000000" pitchFamily="65" charset="-120"/>
                <a:ea typeface="標楷體" panose="03000509000000000000" pitchFamily="65" charset="-120"/>
              </a:rPr>
              <a:t>春秋</a:t>
            </a:r>
            <a:r>
              <a:rPr lang="en-US" altLang="zh-TW" sz="3600" b="0" i="0" dirty="0">
                <a:solidFill>
                  <a:srgbClr val="000000"/>
                </a:solidFill>
                <a:effectLst/>
                <a:latin typeface="標楷體" panose="03000509000000000000" pitchFamily="65" charset="-120"/>
                <a:ea typeface="標楷體" panose="03000509000000000000" pitchFamily="65" charset="-120"/>
              </a:rPr>
              <a:t>》</a:t>
            </a:r>
            <a:r>
              <a:rPr lang="zh-TW" altLang="en-US" sz="3600" b="0" i="0" dirty="0">
                <a:solidFill>
                  <a:srgbClr val="000000"/>
                </a:solidFill>
                <a:effectLst/>
                <a:latin typeface="標楷體" panose="03000509000000000000" pitchFamily="65" charset="-120"/>
                <a:ea typeface="標楷體" panose="03000509000000000000" pitchFamily="65" charset="-120"/>
              </a:rPr>
              <a:t>賢者不名，此何以名？                               許夷狄者不壹而足也。                                          季子者所賢也，曷為不足乎季子？                                  許人臣者必使臣，許人子者必使子也。</a:t>
            </a:r>
            <a:endParaRPr lang="zh-TW" altLang="en-US" sz="3600" dirty="0"/>
          </a:p>
        </p:txBody>
      </p:sp>
    </p:spTree>
    <p:extLst>
      <p:ext uri="{BB962C8B-B14F-4D97-AF65-F5344CB8AC3E}">
        <p14:creationId xmlns:p14="http://schemas.microsoft.com/office/powerpoint/2010/main" val="10221137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B6DB1BB-7F7D-4BE8-8790-E96B9093498D}"/>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a:t>
            </a:r>
            <a:r>
              <a:rPr lang="zh-TW" altLang="en-US" sz="4400" dirty="0">
                <a:solidFill>
                  <a:srgbClr val="0000FF"/>
                </a:solidFill>
                <a:effectLst/>
                <a:ea typeface="標楷體" panose="03000509000000000000" pitchFamily="65" charset="-120"/>
                <a:cs typeface="Times New Roman" panose="02020603050405020304" pitchFamily="18" charset="0"/>
              </a:rPr>
              <a:t>左</a:t>
            </a:r>
            <a:r>
              <a:rPr lang="zh-TW" altLang="zh-TW" sz="4400" dirty="0">
                <a:solidFill>
                  <a:srgbClr val="0000FF"/>
                </a:solidFill>
                <a:effectLst/>
                <a:ea typeface="標楷體" panose="03000509000000000000" pitchFamily="65" charset="-120"/>
                <a:cs typeface="Times New Roman" panose="02020603050405020304" pitchFamily="18" charset="0"/>
              </a:rPr>
              <a:t>傳》</a:t>
            </a:r>
            <a:endParaRPr lang="zh-TW" altLang="en-US" dirty="0"/>
          </a:p>
        </p:txBody>
      </p:sp>
      <p:sp>
        <p:nvSpPr>
          <p:cNvPr id="3" name="內容版面配置區 2">
            <a:extLst>
              <a:ext uri="{FF2B5EF4-FFF2-40B4-BE49-F238E27FC236}">
                <a16:creationId xmlns:a16="http://schemas.microsoft.com/office/drawing/2014/main" id="{5E4178D7-1D7B-4CA7-A193-514CACB07303}"/>
              </a:ext>
            </a:extLst>
          </p:cNvPr>
          <p:cNvSpPr>
            <a:spLocks noGrp="1"/>
          </p:cNvSpPr>
          <p:nvPr>
            <p:ph idx="1"/>
          </p:nvPr>
        </p:nvSpPr>
        <p:spPr/>
        <p:txBody>
          <a:bodyPr>
            <a:normAutofit/>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吳公子札來聘，見叔孫穆子，說之，                             謂穆子曰，子其不得死乎，好善而不能擇人，                 吾聞君子務在擇人，吾子為魯宗卿，                           而任其大政，不慎舉，何以堪之，禍必及子，</a:t>
            </a:r>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5098835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0B93CB0-95CF-4874-82AA-F154855B0CB3}"/>
              </a:ext>
            </a:extLst>
          </p:cNvPr>
          <p:cNvSpPr>
            <a:spLocks noGrp="1"/>
          </p:cNvSpPr>
          <p:nvPr>
            <p:ph type="ctrTitle"/>
          </p:nvPr>
        </p:nvSpPr>
        <p:spPr/>
        <p:txBody>
          <a:bodyPr/>
          <a:lstStyle/>
          <a:p>
            <a:r>
              <a:rPr lang="zh-TW" altLang="zh-TW" sz="6000" dirty="0">
                <a:solidFill>
                  <a:srgbClr val="0000FF"/>
                </a:solidFill>
                <a:effectLst/>
                <a:ea typeface="標楷體" panose="03000509000000000000" pitchFamily="65" charset="-120"/>
                <a:cs typeface="Times New Roman" panose="02020603050405020304" pitchFamily="18" charset="0"/>
              </a:rPr>
              <a:t>《春秋</a:t>
            </a:r>
            <a:r>
              <a:rPr lang="zh-TW" altLang="en-US" sz="6000" dirty="0">
                <a:solidFill>
                  <a:srgbClr val="0000FF"/>
                </a:solidFill>
                <a:effectLst/>
                <a:ea typeface="標楷體" panose="03000509000000000000" pitchFamily="65" charset="-120"/>
                <a:cs typeface="Times New Roman" panose="02020603050405020304" pitchFamily="18" charset="0"/>
              </a:rPr>
              <a:t>左</a:t>
            </a:r>
            <a:r>
              <a:rPr lang="zh-TW" altLang="zh-TW" sz="6000" dirty="0">
                <a:solidFill>
                  <a:srgbClr val="0000FF"/>
                </a:solidFill>
                <a:effectLst/>
                <a:ea typeface="標楷體" panose="03000509000000000000" pitchFamily="65" charset="-120"/>
                <a:cs typeface="Times New Roman" panose="02020603050405020304" pitchFamily="18" charset="0"/>
              </a:rPr>
              <a:t>傳》</a:t>
            </a:r>
            <a:endParaRPr lang="zh-TW" altLang="en-US" dirty="0"/>
          </a:p>
        </p:txBody>
      </p:sp>
      <p:sp>
        <p:nvSpPr>
          <p:cNvPr id="3" name="副標題 2">
            <a:extLst>
              <a:ext uri="{FF2B5EF4-FFF2-40B4-BE49-F238E27FC236}">
                <a16:creationId xmlns:a16="http://schemas.microsoft.com/office/drawing/2014/main" id="{1139E6D4-AD58-413F-9EB1-337383C3C685}"/>
              </a:ext>
            </a:extLst>
          </p:cNvPr>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34569731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FAB446-6922-45B8-9277-34DD3D8FBD25}"/>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a:t>
            </a:r>
            <a:r>
              <a:rPr lang="zh-TW" altLang="en-US" sz="4400" dirty="0">
                <a:solidFill>
                  <a:srgbClr val="0000FF"/>
                </a:solidFill>
                <a:effectLst/>
                <a:ea typeface="標楷體" panose="03000509000000000000" pitchFamily="65" charset="-120"/>
                <a:cs typeface="Times New Roman" panose="02020603050405020304" pitchFamily="18" charset="0"/>
              </a:rPr>
              <a:t>左</a:t>
            </a:r>
            <a:r>
              <a:rPr lang="zh-TW" altLang="zh-TW" sz="4400" dirty="0">
                <a:solidFill>
                  <a:srgbClr val="0000FF"/>
                </a:solidFill>
                <a:effectLst/>
                <a:ea typeface="標楷體" panose="03000509000000000000" pitchFamily="65" charset="-120"/>
                <a:cs typeface="Times New Roman" panose="02020603050405020304" pitchFamily="18" charset="0"/>
              </a:rPr>
              <a:t>傳》</a:t>
            </a:r>
            <a:endParaRPr lang="zh-TW" altLang="en-US" dirty="0"/>
          </a:p>
        </p:txBody>
      </p:sp>
      <p:sp>
        <p:nvSpPr>
          <p:cNvPr id="3" name="內容版面配置區 2">
            <a:extLst>
              <a:ext uri="{FF2B5EF4-FFF2-40B4-BE49-F238E27FC236}">
                <a16:creationId xmlns:a16="http://schemas.microsoft.com/office/drawing/2014/main" id="{5055DF25-DC85-457E-A793-104D0121EAF3}"/>
              </a:ext>
            </a:extLst>
          </p:cNvPr>
          <p:cNvSpPr>
            <a:spLocks noGrp="1"/>
          </p:cNvSpPr>
          <p:nvPr>
            <p:ph idx="1"/>
          </p:nvPr>
        </p:nvSpPr>
        <p:spPr/>
        <p:txBody>
          <a:bodyPr>
            <a:normAutofit/>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請觀於周樂，使工為之歌周南召南，                              曰，美哉，始基之矣，                                           猶未也，然勤而不怨矣，</a:t>
            </a:r>
            <a:endParaRPr lang="en-US" altLang="zh-TW" sz="3600" b="0" i="0" dirty="0">
              <a:solidFill>
                <a:srgbClr val="000000"/>
              </a:solidFill>
              <a:effectLst/>
              <a:latin typeface="標楷體" panose="03000509000000000000" pitchFamily="65" charset="-120"/>
              <a:ea typeface="標楷體" panose="03000509000000000000" pitchFamily="65" charset="-120"/>
            </a:endParaRPr>
          </a:p>
          <a:p>
            <a:r>
              <a:rPr lang="zh-TW" altLang="en-US" sz="3600" b="0" i="0" dirty="0">
                <a:solidFill>
                  <a:srgbClr val="000000"/>
                </a:solidFill>
                <a:effectLst/>
                <a:latin typeface="標楷體" panose="03000509000000000000" pitchFamily="65" charset="-120"/>
                <a:ea typeface="標楷體" panose="03000509000000000000" pitchFamily="65" charset="-120"/>
              </a:rPr>
              <a:t>為之歌邶，鄘，衛，曰，美哉，                                 淵乎，憂而不困者也。                                          吾聞衛康叔武公之德如是，是其衛風乎，</a:t>
            </a:r>
            <a:endParaRPr lang="zh-TW" altLang="en-US" sz="3600" dirty="0"/>
          </a:p>
        </p:txBody>
      </p:sp>
    </p:spTree>
    <p:extLst>
      <p:ext uri="{BB962C8B-B14F-4D97-AF65-F5344CB8AC3E}">
        <p14:creationId xmlns:p14="http://schemas.microsoft.com/office/powerpoint/2010/main" val="24016417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262F55C-962D-4B9F-A5DE-35E737DB0911}"/>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a:t>
            </a:r>
            <a:r>
              <a:rPr lang="zh-TW" altLang="en-US" sz="4400" dirty="0">
                <a:solidFill>
                  <a:srgbClr val="0000FF"/>
                </a:solidFill>
                <a:effectLst/>
                <a:ea typeface="標楷體" panose="03000509000000000000" pitchFamily="65" charset="-120"/>
                <a:cs typeface="Times New Roman" panose="02020603050405020304" pitchFamily="18" charset="0"/>
              </a:rPr>
              <a:t>左</a:t>
            </a:r>
            <a:r>
              <a:rPr lang="zh-TW" altLang="zh-TW" sz="4400" dirty="0">
                <a:solidFill>
                  <a:srgbClr val="0000FF"/>
                </a:solidFill>
                <a:effectLst/>
                <a:ea typeface="標楷體" panose="03000509000000000000" pitchFamily="65" charset="-120"/>
                <a:cs typeface="Times New Roman" panose="02020603050405020304" pitchFamily="18" charset="0"/>
              </a:rPr>
              <a:t>傳》</a:t>
            </a:r>
            <a:endParaRPr lang="zh-TW" altLang="en-US" dirty="0"/>
          </a:p>
        </p:txBody>
      </p:sp>
      <p:sp>
        <p:nvSpPr>
          <p:cNvPr id="3" name="內容版面配置區 2">
            <a:extLst>
              <a:ext uri="{FF2B5EF4-FFF2-40B4-BE49-F238E27FC236}">
                <a16:creationId xmlns:a16="http://schemas.microsoft.com/office/drawing/2014/main" id="{F3642E62-22B1-4BB0-8B19-A05A865D6D64}"/>
              </a:ext>
            </a:extLst>
          </p:cNvPr>
          <p:cNvSpPr>
            <a:spLocks noGrp="1"/>
          </p:cNvSpPr>
          <p:nvPr>
            <p:ph idx="1"/>
          </p:nvPr>
        </p:nvSpPr>
        <p:spPr/>
        <p:txBody>
          <a:bodyPr>
            <a:normAutofit/>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為之歌王，曰，美哉思而不懼，其周之東乎，</a:t>
            </a:r>
            <a:endParaRPr lang="en-US" altLang="zh-TW" sz="3600" b="0" i="0" dirty="0">
              <a:solidFill>
                <a:srgbClr val="000000"/>
              </a:solidFill>
              <a:effectLst/>
              <a:latin typeface="標楷體" panose="03000509000000000000" pitchFamily="65" charset="-120"/>
              <a:ea typeface="標楷體" panose="03000509000000000000" pitchFamily="65" charset="-120"/>
            </a:endParaRPr>
          </a:p>
          <a:p>
            <a:r>
              <a:rPr lang="zh-TW" altLang="en-US" sz="3600" b="0" i="0" dirty="0">
                <a:solidFill>
                  <a:srgbClr val="000000"/>
                </a:solidFill>
                <a:effectLst/>
                <a:latin typeface="標楷體" panose="03000509000000000000" pitchFamily="65" charset="-120"/>
                <a:ea typeface="標楷體" panose="03000509000000000000" pitchFamily="65" charset="-120"/>
              </a:rPr>
              <a:t>為之歌鄭，曰，美哉，其細已甚，                                     民弗堪也，是其先亡乎，</a:t>
            </a:r>
            <a:endParaRPr lang="en-US" altLang="zh-TW" sz="3600" b="0" i="0" dirty="0">
              <a:solidFill>
                <a:srgbClr val="000000"/>
              </a:solidFill>
              <a:effectLst/>
              <a:latin typeface="標楷體" panose="03000509000000000000" pitchFamily="65" charset="-120"/>
              <a:ea typeface="標楷體" panose="03000509000000000000" pitchFamily="65" charset="-120"/>
            </a:endParaRPr>
          </a:p>
          <a:p>
            <a:r>
              <a:rPr lang="zh-TW" altLang="en-US" sz="3600" b="0" i="0" dirty="0">
                <a:solidFill>
                  <a:srgbClr val="000000"/>
                </a:solidFill>
                <a:effectLst/>
                <a:latin typeface="標楷體" panose="03000509000000000000" pitchFamily="65" charset="-120"/>
                <a:ea typeface="標楷體" panose="03000509000000000000" pitchFamily="65" charset="-120"/>
              </a:rPr>
              <a:t>為之歌齊。曰，美哉，泱泱乎，大風也哉，                         表東海者，其大公乎，國未可量也，</a:t>
            </a:r>
            <a:endParaRPr lang="en-US" altLang="zh-TW" sz="3600" b="0" i="0" dirty="0">
              <a:solidFill>
                <a:srgbClr val="000000"/>
              </a:solidFill>
              <a:effectLst/>
              <a:latin typeface="標楷體" panose="03000509000000000000" pitchFamily="65" charset="-120"/>
              <a:ea typeface="標楷體" panose="03000509000000000000" pitchFamily="65" charset="-120"/>
            </a:endParaRPr>
          </a:p>
          <a:p>
            <a:r>
              <a:rPr lang="zh-TW" altLang="en-US" sz="3600" b="0" i="0" dirty="0">
                <a:solidFill>
                  <a:srgbClr val="000000"/>
                </a:solidFill>
                <a:effectLst/>
                <a:latin typeface="標楷體" panose="03000509000000000000" pitchFamily="65" charset="-120"/>
                <a:ea typeface="標楷體" panose="03000509000000000000" pitchFamily="65" charset="-120"/>
              </a:rPr>
              <a:t>為之歌豳，曰，美哉，蕩乎，                                       樂而不淫，其周公之東乎，</a:t>
            </a:r>
            <a:endParaRPr lang="zh-TW" altLang="en-US" sz="3600" dirty="0"/>
          </a:p>
        </p:txBody>
      </p:sp>
    </p:spTree>
    <p:extLst>
      <p:ext uri="{BB962C8B-B14F-4D97-AF65-F5344CB8AC3E}">
        <p14:creationId xmlns:p14="http://schemas.microsoft.com/office/powerpoint/2010/main" val="256577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3C9F24B-8338-464A-9CC7-01C0D75188E3}"/>
              </a:ext>
            </a:extLst>
          </p:cNvPr>
          <p:cNvSpPr>
            <a:spLocks noGrp="1"/>
          </p:cNvSpPr>
          <p:nvPr>
            <p:ph type="ctrTitle"/>
          </p:nvPr>
        </p:nvSpPr>
        <p:spPr/>
        <p:txBody>
          <a:bodyPr>
            <a:normAutofit fontScale="90000"/>
          </a:bodyPr>
          <a:lstStyle/>
          <a:p>
            <a:r>
              <a:rPr lang="zh-TW" altLang="en-US" sz="60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60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rPr>
              <a:t>人類「太平世」社會的藍圖</a:t>
            </a:r>
            <a:br>
              <a:rPr lang="zh-TW" altLang="zh-TW" sz="6000" kern="100" dirty="0">
                <a:effectLst/>
                <a:latin typeface="Calibri" panose="020F0502020204030204" pitchFamily="34" charset="0"/>
                <a:ea typeface="新細明體" panose="02020500000000000000" pitchFamily="18" charset="-120"/>
                <a:cs typeface="Times New Roman" panose="02020603050405020304" pitchFamily="18" charset="0"/>
              </a:rPr>
            </a:br>
            <a:endParaRPr lang="zh-TW" altLang="en-US" dirty="0"/>
          </a:p>
        </p:txBody>
      </p:sp>
      <p:sp>
        <p:nvSpPr>
          <p:cNvPr id="3" name="副標題 2">
            <a:extLst>
              <a:ext uri="{FF2B5EF4-FFF2-40B4-BE49-F238E27FC236}">
                <a16:creationId xmlns:a16="http://schemas.microsoft.com/office/drawing/2014/main" id="{0C44C97F-384D-413E-9FB5-52488628B8AB}"/>
              </a:ext>
            </a:extLst>
          </p:cNvPr>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1710302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BB4564A-E90F-4FD6-B8FD-9434BCF669F1}"/>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a:t>
            </a:r>
            <a:r>
              <a:rPr lang="zh-TW" altLang="en-US" sz="4400" dirty="0">
                <a:solidFill>
                  <a:srgbClr val="0000FF"/>
                </a:solidFill>
                <a:effectLst/>
                <a:ea typeface="標楷體" panose="03000509000000000000" pitchFamily="65" charset="-120"/>
                <a:cs typeface="Times New Roman" panose="02020603050405020304" pitchFamily="18" charset="0"/>
              </a:rPr>
              <a:t>左</a:t>
            </a:r>
            <a:r>
              <a:rPr lang="zh-TW" altLang="zh-TW" sz="4400" dirty="0">
                <a:solidFill>
                  <a:srgbClr val="0000FF"/>
                </a:solidFill>
                <a:effectLst/>
                <a:ea typeface="標楷體" panose="03000509000000000000" pitchFamily="65" charset="-120"/>
                <a:cs typeface="Times New Roman" panose="02020603050405020304" pitchFamily="18" charset="0"/>
              </a:rPr>
              <a:t>傳》</a:t>
            </a:r>
            <a:endParaRPr lang="zh-TW" altLang="en-US" dirty="0"/>
          </a:p>
        </p:txBody>
      </p:sp>
      <p:sp>
        <p:nvSpPr>
          <p:cNvPr id="3" name="內容版面配置區 2">
            <a:extLst>
              <a:ext uri="{FF2B5EF4-FFF2-40B4-BE49-F238E27FC236}">
                <a16:creationId xmlns:a16="http://schemas.microsoft.com/office/drawing/2014/main" id="{9AE8E162-7818-4192-BDD4-C4D4FD8C2D0B}"/>
              </a:ext>
            </a:extLst>
          </p:cNvPr>
          <p:cNvSpPr>
            <a:spLocks noGrp="1"/>
          </p:cNvSpPr>
          <p:nvPr>
            <p:ph idx="1"/>
          </p:nvPr>
        </p:nvSpPr>
        <p:spPr/>
        <p:txBody>
          <a:bodyPr>
            <a:normAutofit lnSpcReduction="10000"/>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為之歌秦，曰，此之謂夏聲，                                    夫能夏，則大，大之至乎其周之舊也，</a:t>
            </a:r>
            <a:endParaRPr lang="en-US" altLang="zh-TW" sz="3600" b="0" i="0" dirty="0">
              <a:solidFill>
                <a:srgbClr val="000000"/>
              </a:solidFill>
              <a:effectLst/>
              <a:latin typeface="標楷體" panose="03000509000000000000" pitchFamily="65" charset="-120"/>
              <a:ea typeface="標楷體" panose="03000509000000000000" pitchFamily="65" charset="-120"/>
            </a:endParaRPr>
          </a:p>
          <a:p>
            <a:r>
              <a:rPr lang="zh-TW" altLang="en-US" sz="3600" b="0" i="0" dirty="0">
                <a:solidFill>
                  <a:srgbClr val="000000"/>
                </a:solidFill>
                <a:effectLst/>
                <a:latin typeface="標楷體" panose="03000509000000000000" pitchFamily="65" charset="-120"/>
                <a:ea typeface="標楷體" panose="03000509000000000000" pitchFamily="65" charset="-120"/>
              </a:rPr>
              <a:t>為之歌魏，曰，美哉，渢楓乎，                                  大而婉，險而易，行以德輔，此則明主也，</a:t>
            </a:r>
            <a:endParaRPr lang="en-US" altLang="zh-TW" sz="3600" b="0" i="0" dirty="0">
              <a:solidFill>
                <a:srgbClr val="000000"/>
              </a:solidFill>
              <a:effectLst/>
              <a:latin typeface="標楷體" panose="03000509000000000000" pitchFamily="65" charset="-120"/>
              <a:ea typeface="標楷體" panose="03000509000000000000" pitchFamily="65" charset="-120"/>
            </a:endParaRPr>
          </a:p>
          <a:p>
            <a:r>
              <a:rPr lang="zh-TW" altLang="en-US" sz="3600" b="0" i="0" dirty="0">
                <a:solidFill>
                  <a:srgbClr val="000000"/>
                </a:solidFill>
                <a:effectLst/>
                <a:latin typeface="標楷體" panose="03000509000000000000" pitchFamily="65" charset="-120"/>
                <a:ea typeface="標楷體" panose="03000509000000000000" pitchFamily="65" charset="-120"/>
              </a:rPr>
              <a:t>為之歌唐。曰，思深哉，其有陶唐氏之遺民乎，    不然，何憂之遠也，非令德之後，誰能若是，</a:t>
            </a:r>
            <a:endParaRPr lang="en-US" altLang="zh-TW" sz="3600" b="0" i="0" dirty="0">
              <a:solidFill>
                <a:srgbClr val="000000"/>
              </a:solidFill>
              <a:effectLst/>
              <a:latin typeface="標楷體" panose="03000509000000000000" pitchFamily="65" charset="-120"/>
              <a:ea typeface="標楷體" panose="03000509000000000000" pitchFamily="65" charset="-120"/>
            </a:endParaRPr>
          </a:p>
          <a:p>
            <a:r>
              <a:rPr lang="zh-TW" altLang="en-US" sz="3600" b="0" i="0" dirty="0">
                <a:solidFill>
                  <a:srgbClr val="000000"/>
                </a:solidFill>
                <a:effectLst/>
                <a:latin typeface="標楷體" panose="03000509000000000000" pitchFamily="65" charset="-120"/>
                <a:ea typeface="標楷體" panose="03000509000000000000" pitchFamily="65" charset="-120"/>
              </a:rPr>
              <a:t>為之歌陳。曰，國無主，其能久乎，                                自鄶以下，無譏焉。</a:t>
            </a:r>
            <a:endParaRPr lang="zh-TW" altLang="en-US" sz="3600" dirty="0"/>
          </a:p>
        </p:txBody>
      </p:sp>
    </p:spTree>
    <p:extLst>
      <p:ext uri="{BB962C8B-B14F-4D97-AF65-F5344CB8AC3E}">
        <p14:creationId xmlns:p14="http://schemas.microsoft.com/office/powerpoint/2010/main" val="9189299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A8B00AA-6AC0-4E6A-A572-593FD2FF740D}"/>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a:t>
            </a:r>
            <a:r>
              <a:rPr lang="zh-TW" altLang="en-US" sz="4400" dirty="0">
                <a:solidFill>
                  <a:srgbClr val="0000FF"/>
                </a:solidFill>
                <a:effectLst/>
                <a:ea typeface="標楷體" panose="03000509000000000000" pitchFamily="65" charset="-120"/>
                <a:cs typeface="Times New Roman" panose="02020603050405020304" pitchFamily="18" charset="0"/>
              </a:rPr>
              <a:t>左</a:t>
            </a:r>
            <a:r>
              <a:rPr lang="zh-TW" altLang="zh-TW" sz="4400" dirty="0">
                <a:solidFill>
                  <a:srgbClr val="0000FF"/>
                </a:solidFill>
                <a:effectLst/>
                <a:ea typeface="標楷體" panose="03000509000000000000" pitchFamily="65" charset="-120"/>
                <a:cs typeface="Times New Roman" panose="02020603050405020304" pitchFamily="18" charset="0"/>
              </a:rPr>
              <a:t>傳》</a:t>
            </a:r>
            <a:endParaRPr lang="zh-TW" altLang="en-US" dirty="0"/>
          </a:p>
        </p:txBody>
      </p:sp>
      <p:sp>
        <p:nvSpPr>
          <p:cNvPr id="3" name="內容版面配置區 2">
            <a:extLst>
              <a:ext uri="{FF2B5EF4-FFF2-40B4-BE49-F238E27FC236}">
                <a16:creationId xmlns:a16="http://schemas.microsoft.com/office/drawing/2014/main" id="{00D331D7-AA87-4A36-8EE2-FBB7146AA12A}"/>
              </a:ext>
            </a:extLst>
          </p:cNvPr>
          <p:cNvSpPr>
            <a:spLocks noGrp="1"/>
          </p:cNvSpPr>
          <p:nvPr>
            <p:ph idx="1"/>
          </p:nvPr>
        </p:nvSpPr>
        <p:spPr/>
        <p:txBody>
          <a:bodyPr>
            <a:normAutofit/>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為之歌小雅曰，美哉，                                        思而不貳，怨而不言，                                         其周德之衰乎，猶有先王之遺民焉，</a:t>
            </a:r>
            <a:endParaRPr lang="en-US" altLang="zh-TW" sz="3600" b="0" i="0" dirty="0">
              <a:solidFill>
                <a:srgbClr val="000000"/>
              </a:solidFill>
              <a:effectLst/>
              <a:latin typeface="標楷體" panose="03000509000000000000" pitchFamily="65" charset="-120"/>
              <a:ea typeface="標楷體" panose="03000509000000000000" pitchFamily="65" charset="-120"/>
            </a:endParaRPr>
          </a:p>
          <a:p>
            <a:r>
              <a:rPr lang="zh-TW" altLang="en-US" sz="3600" b="0" i="0" dirty="0">
                <a:solidFill>
                  <a:srgbClr val="000000"/>
                </a:solidFill>
                <a:effectLst/>
                <a:latin typeface="標楷體" panose="03000509000000000000" pitchFamily="65" charset="-120"/>
                <a:ea typeface="標楷體" panose="03000509000000000000" pitchFamily="65" charset="-120"/>
              </a:rPr>
              <a:t>為之歌大雅，曰，廣哉，                                     熙熙乎，曲而有直體，                                        其文王之德乎，</a:t>
            </a:r>
            <a:endParaRPr lang="zh-TW" altLang="en-US" sz="3600" dirty="0"/>
          </a:p>
        </p:txBody>
      </p:sp>
    </p:spTree>
    <p:extLst>
      <p:ext uri="{BB962C8B-B14F-4D97-AF65-F5344CB8AC3E}">
        <p14:creationId xmlns:p14="http://schemas.microsoft.com/office/powerpoint/2010/main" val="21444551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7622F6A-63E0-4E12-8310-CC836C1598EB}"/>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a:t>
            </a:r>
            <a:r>
              <a:rPr lang="zh-TW" altLang="en-US" sz="4400" dirty="0">
                <a:solidFill>
                  <a:srgbClr val="0000FF"/>
                </a:solidFill>
                <a:effectLst/>
                <a:ea typeface="標楷體" panose="03000509000000000000" pitchFamily="65" charset="-120"/>
                <a:cs typeface="Times New Roman" panose="02020603050405020304" pitchFamily="18" charset="0"/>
              </a:rPr>
              <a:t>左</a:t>
            </a:r>
            <a:r>
              <a:rPr lang="zh-TW" altLang="zh-TW" sz="4400" dirty="0">
                <a:solidFill>
                  <a:srgbClr val="0000FF"/>
                </a:solidFill>
                <a:effectLst/>
                <a:ea typeface="標楷體" panose="03000509000000000000" pitchFamily="65" charset="-120"/>
                <a:cs typeface="Times New Roman" panose="02020603050405020304" pitchFamily="18" charset="0"/>
              </a:rPr>
              <a:t>傳》</a:t>
            </a:r>
            <a:endParaRPr lang="zh-TW" altLang="en-US" dirty="0"/>
          </a:p>
        </p:txBody>
      </p:sp>
      <p:sp>
        <p:nvSpPr>
          <p:cNvPr id="3" name="內容版面配置區 2">
            <a:extLst>
              <a:ext uri="{FF2B5EF4-FFF2-40B4-BE49-F238E27FC236}">
                <a16:creationId xmlns:a16="http://schemas.microsoft.com/office/drawing/2014/main" id="{EA8219C1-537C-46B6-87E8-9736FFD5B627}"/>
              </a:ext>
            </a:extLst>
          </p:cNvPr>
          <p:cNvSpPr>
            <a:spLocks noGrp="1"/>
          </p:cNvSpPr>
          <p:nvPr>
            <p:ph idx="1"/>
          </p:nvPr>
        </p:nvSpPr>
        <p:spPr/>
        <p:txBody>
          <a:bodyPr>
            <a:normAutofit/>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為之歌頌，曰，至矣哉，                                           直而不倨，曲而不屈，                                         邇而不偪，遠而不攜，                                         遷而不淫，復而不厭，                                           哀而不愁，樂而不荒，                                              用而不匱，廣而不宣，                                               施而不費，取而不貪，處而不底，行而不流，            五聲和，八風平，節有度，守有序，盛德之所同也，</a:t>
            </a:r>
            <a:endParaRPr lang="zh-TW" altLang="en-US" sz="3600" dirty="0"/>
          </a:p>
        </p:txBody>
      </p:sp>
    </p:spTree>
    <p:extLst>
      <p:ext uri="{BB962C8B-B14F-4D97-AF65-F5344CB8AC3E}">
        <p14:creationId xmlns:p14="http://schemas.microsoft.com/office/powerpoint/2010/main" val="31865826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A76E17-B5C3-4A7B-B80D-E5E2780214AC}"/>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a:t>
            </a:r>
            <a:r>
              <a:rPr lang="zh-TW" altLang="en-US" sz="4400" dirty="0">
                <a:solidFill>
                  <a:srgbClr val="0000FF"/>
                </a:solidFill>
                <a:effectLst/>
                <a:ea typeface="標楷體" panose="03000509000000000000" pitchFamily="65" charset="-120"/>
                <a:cs typeface="Times New Roman" panose="02020603050405020304" pitchFamily="18" charset="0"/>
              </a:rPr>
              <a:t>左</a:t>
            </a:r>
            <a:r>
              <a:rPr lang="zh-TW" altLang="zh-TW" sz="4400" dirty="0">
                <a:solidFill>
                  <a:srgbClr val="0000FF"/>
                </a:solidFill>
                <a:effectLst/>
                <a:ea typeface="標楷體" panose="03000509000000000000" pitchFamily="65" charset="-120"/>
                <a:cs typeface="Times New Roman" panose="02020603050405020304" pitchFamily="18" charset="0"/>
              </a:rPr>
              <a:t>傳》</a:t>
            </a:r>
            <a:endParaRPr lang="zh-TW" altLang="en-US" dirty="0"/>
          </a:p>
        </p:txBody>
      </p:sp>
      <p:sp>
        <p:nvSpPr>
          <p:cNvPr id="3" name="內容版面配置區 2">
            <a:extLst>
              <a:ext uri="{FF2B5EF4-FFF2-40B4-BE49-F238E27FC236}">
                <a16:creationId xmlns:a16="http://schemas.microsoft.com/office/drawing/2014/main" id="{76C1BFB2-0FEC-4FF7-AAEA-ECF9E8F999A0}"/>
              </a:ext>
            </a:extLst>
          </p:cNvPr>
          <p:cNvSpPr>
            <a:spLocks noGrp="1"/>
          </p:cNvSpPr>
          <p:nvPr>
            <p:ph idx="1"/>
          </p:nvPr>
        </p:nvSpPr>
        <p:spPr/>
        <p:txBody>
          <a:bodyPr>
            <a:normAutofit/>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見舞象箾南籥者，曰，美哉，猶有憾，</a:t>
            </a:r>
            <a:endParaRPr lang="en-US" altLang="zh-TW" sz="3600" b="0" i="0" dirty="0">
              <a:solidFill>
                <a:srgbClr val="000000"/>
              </a:solidFill>
              <a:effectLst/>
              <a:latin typeface="標楷體" panose="03000509000000000000" pitchFamily="65" charset="-120"/>
              <a:ea typeface="標楷體" panose="03000509000000000000" pitchFamily="65" charset="-120"/>
            </a:endParaRPr>
          </a:p>
          <a:p>
            <a:r>
              <a:rPr lang="zh-TW" altLang="en-US" sz="3600" b="0" i="0" dirty="0">
                <a:solidFill>
                  <a:srgbClr val="000000"/>
                </a:solidFill>
                <a:effectLst/>
                <a:latin typeface="標楷體" panose="03000509000000000000" pitchFamily="65" charset="-120"/>
                <a:ea typeface="標楷體" panose="03000509000000000000" pitchFamily="65" charset="-120"/>
              </a:rPr>
              <a:t>見舞大武者，曰，美哉，周之盛也，其若此乎，</a:t>
            </a:r>
            <a:endParaRPr lang="en-US" altLang="zh-TW" sz="3600" b="0" i="0" dirty="0">
              <a:solidFill>
                <a:srgbClr val="000000"/>
              </a:solidFill>
              <a:effectLst/>
              <a:latin typeface="標楷體" panose="03000509000000000000" pitchFamily="65" charset="-120"/>
              <a:ea typeface="標楷體" panose="03000509000000000000" pitchFamily="65" charset="-120"/>
            </a:endParaRPr>
          </a:p>
          <a:p>
            <a:r>
              <a:rPr lang="zh-TW" altLang="en-US" sz="3600" b="0" i="0" dirty="0">
                <a:solidFill>
                  <a:srgbClr val="000000"/>
                </a:solidFill>
                <a:effectLst/>
                <a:latin typeface="標楷體" panose="03000509000000000000" pitchFamily="65" charset="-120"/>
                <a:ea typeface="標楷體" panose="03000509000000000000" pitchFamily="65" charset="-120"/>
              </a:rPr>
              <a:t>見舞韶濩者，曰，聖人之弘也，                                 而猶有慚德，聖人之難也，</a:t>
            </a:r>
            <a:endParaRPr lang="en-US" altLang="zh-TW" sz="3600" b="0" i="0" dirty="0">
              <a:solidFill>
                <a:srgbClr val="000000"/>
              </a:solidFill>
              <a:effectLst/>
              <a:latin typeface="標楷體" panose="03000509000000000000" pitchFamily="65" charset="-120"/>
              <a:ea typeface="標楷體" panose="03000509000000000000" pitchFamily="65" charset="-120"/>
            </a:endParaRPr>
          </a:p>
          <a:p>
            <a:r>
              <a:rPr lang="zh-TW" altLang="en-US" sz="3600" b="0" i="0" dirty="0">
                <a:solidFill>
                  <a:srgbClr val="000000"/>
                </a:solidFill>
                <a:effectLst/>
                <a:latin typeface="標楷體" panose="03000509000000000000" pitchFamily="65" charset="-120"/>
                <a:ea typeface="標楷體" panose="03000509000000000000" pitchFamily="65" charset="-120"/>
              </a:rPr>
              <a:t>見舞大夏者，曰，美哉，勤而不德，                                非禹其誰能脩之，</a:t>
            </a:r>
            <a:endParaRPr lang="en-US" altLang="zh-TW" sz="3600" b="0" i="0" dirty="0">
              <a:solidFill>
                <a:srgbClr val="000000"/>
              </a:solidFill>
              <a:effectLst/>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4603034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14846D-F411-49F9-B551-9C4330AE9621}"/>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a:t>
            </a:r>
            <a:r>
              <a:rPr lang="zh-TW" altLang="en-US" sz="4400" dirty="0">
                <a:solidFill>
                  <a:srgbClr val="0000FF"/>
                </a:solidFill>
                <a:effectLst/>
                <a:ea typeface="標楷體" panose="03000509000000000000" pitchFamily="65" charset="-120"/>
                <a:cs typeface="Times New Roman" panose="02020603050405020304" pitchFamily="18" charset="0"/>
              </a:rPr>
              <a:t>左</a:t>
            </a:r>
            <a:r>
              <a:rPr lang="zh-TW" altLang="zh-TW" sz="4400" dirty="0">
                <a:solidFill>
                  <a:srgbClr val="0000FF"/>
                </a:solidFill>
                <a:effectLst/>
                <a:ea typeface="標楷體" panose="03000509000000000000" pitchFamily="65" charset="-120"/>
                <a:cs typeface="Times New Roman" panose="02020603050405020304" pitchFamily="18" charset="0"/>
              </a:rPr>
              <a:t>傳》</a:t>
            </a:r>
            <a:endParaRPr lang="zh-TW" altLang="en-US" dirty="0"/>
          </a:p>
        </p:txBody>
      </p:sp>
      <p:sp>
        <p:nvSpPr>
          <p:cNvPr id="3" name="內容版面配置區 2">
            <a:extLst>
              <a:ext uri="{FF2B5EF4-FFF2-40B4-BE49-F238E27FC236}">
                <a16:creationId xmlns:a16="http://schemas.microsoft.com/office/drawing/2014/main" id="{555B56F1-7CBF-463F-ACF5-F04EECF540DA}"/>
              </a:ext>
            </a:extLst>
          </p:cNvPr>
          <p:cNvSpPr>
            <a:spLocks noGrp="1"/>
          </p:cNvSpPr>
          <p:nvPr>
            <p:ph idx="1"/>
          </p:nvPr>
        </p:nvSpPr>
        <p:spPr/>
        <p:txBody>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見舞韶箾者，曰，德至矣哉，大矣，                       如天之無不幬也，如地之無不載也，                         雖甚盛德，其蔑以加於此矣，                                               觀止矣，若有他樂，吾不敢請已，</a:t>
            </a:r>
            <a:endParaRPr lang="zh-TW" altLang="en-US" sz="3600" dirty="0"/>
          </a:p>
          <a:p>
            <a:endParaRPr lang="zh-TW" altLang="en-US" dirty="0"/>
          </a:p>
        </p:txBody>
      </p:sp>
    </p:spTree>
    <p:extLst>
      <p:ext uri="{BB962C8B-B14F-4D97-AF65-F5344CB8AC3E}">
        <p14:creationId xmlns:p14="http://schemas.microsoft.com/office/powerpoint/2010/main" val="24025391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EABF8CF-A21E-40DB-87B8-C2D9AD0B10C0}"/>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a:t>
            </a:r>
            <a:r>
              <a:rPr lang="zh-TW" altLang="en-US" sz="4400" dirty="0">
                <a:solidFill>
                  <a:srgbClr val="0000FF"/>
                </a:solidFill>
                <a:effectLst/>
                <a:ea typeface="標楷體" panose="03000509000000000000" pitchFamily="65" charset="-120"/>
                <a:cs typeface="Times New Roman" panose="02020603050405020304" pitchFamily="18" charset="0"/>
              </a:rPr>
              <a:t>左</a:t>
            </a:r>
            <a:r>
              <a:rPr lang="zh-TW" altLang="zh-TW" sz="4400" dirty="0">
                <a:solidFill>
                  <a:srgbClr val="0000FF"/>
                </a:solidFill>
                <a:effectLst/>
                <a:ea typeface="標楷體" panose="03000509000000000000" pitchFamily="65" charset="-120"/>
                <a:cs typeface="Times New Roman" panose="02020603050405020304" pitchFamily="18" charset="0"/>
              </a:rPr>
              <a:t>傳》</a:t>
            </a:r>
            <a:endParaRPr lang="zh-TW" altLang="en-US" dirty="0"/>
          </a:p>
        </p:txBody>
      </p:sp>
      <p:sp>
        <p:nvSpPr>
          <p:cNvPr id="3" name="內容版面配置區 2">
            <a:extLst>
              <a:ext uri="{FF2B5EF4-FFF2-40B4-BE49-F238E27FC236}">
                <a16:creationId xmlns:a16="http://schemas.microsoft.com/office/drawing/2014/main" id="{BEFE2CB5-0E5A-4BDB-A7BA-FE8E86FC843E}"/>
              </a:ext>
            </a:extLst>
          </p:cNvPr>
          <p:cNvSpPr>
            <a:spLocks noGrp="1"/>
          </p:cNvSpPr>
          <p:nvPr>
            <p:ph idx="1"/>
          </p:nvPr>
        </p:nvSpPr>
        <p:spPr/>
        <p:txBody>
          <a:bodyPr>
            <a:normAutofit/>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其出聘也，通嗣君也，故遂聘于齊，                           說晏平仲，謂之曰，子速納邑與政，                               無邑無政，乃免於難，                                      齊國之政，將有所歸，                                              未獲所歸，難未歇也，                                        故晏子因陳桓子以納政與邑，                                  是以免於欒高之難，</a:t>
            </a:r>
            <a:endParaRPr lang="zh-TW" altLang="en-US" sz="3600" dirty="0"/>
          </a:p>
        </p:txBody>
      </p:sp>
    </p:spTree>
    <p:extLst>
      <p:ext uri="{BB962C8B-B14F-4D97-AF65-F5344CB8AC3E}">
        <p14:creationId xmlns:p14="http://schemas.microsoft.com/office/powerpoint/2010/main" val="6243646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BE40638-C0A8-4778-B700-6A334AD80C68}"/>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a:t>
            </a:r>
            <a:r>
              <a:rPr lang="zh-TW" altLang="en-US" sz="4400" dirty="0">
                <a:solidFill>
                  <a:srgbClr val="0000FF"/>
                </a:solidFill>
                <a:effectLst/>
                <a:ea typeface="標楷體" panose="03000509000000000000" pitchFamily="65" charset="-120"/>
                <a:cs typeface="Times New Roman" panose="02020603050405020304" pitchFamily="18" charset="0"/>
              </a:rPr>
              <a:t>左</a:t>
            </a:r>
            <a:r>
              <a:rPr lang="zh-TW" altLang="zh-TW" sz="4400" dirty="0">
                <a:solidFill>
                  <a:srgbClr val="0000FF"/>
                </a:solidFill>
                <a:effectLst/>
                <a:ea typeface="標楷體" panose="03000509000000000000" pitchFamily="65" charset="-120"/>
                <a:cs typeface="Times New Roman" panose="02020603050405020304" pitchFamily="18" charset="0"/>
              </a:rPr>
              <a:t>傳》</a:t>
            </a:r>
            <a:endParaRPr lang="zh-TW" altLang="en-US" dirty="0"/>
          </a:p>
        </p:txBody>
      </p:sp>
      <p:sp>
        <p:nvSpPr>
          <p:cNvPr id="3" name="內容版面配置區 2">
            <a:extLst>
              <a:ext uri="{FF2B5EF4-FFF2-40B4-BE49-F238E27FC236}">
                <a16:creationId xmlns:a16="http://schemas.microsoft.com/office/drawing/2014/main" id="{11CE268C-1B57-430B-A37E-735344BFB499}"/>
              </a:ext>
            </a:extLst>
          </p:cNvPr>
          <p:cNvSpPr>
            <a:spLocks noGrp="1"/>
          </p:cNvSpPr>
          <p:nvPr>
            <p:ph idx="1"/>
          </p:nvPr>
        </p:nvSpPr>
        <p:spPr/>
        <p:txBody>
          <a:bodyPr>
            <a:normAutofit/>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聘於鄭，見子產，如舊相識，                                    與之縞帶，子產獻紵衣焉，                                     謂子產曰，鄭之執政侈，難將至矣，                             政必及子，子為政，慎之以禮，                                   不然，鄭國將敗，</a:t>
            </a:r>
            <a:endParaRPr lang="en-US" altLang="zh-TW" sz="3600" b="0" i="0" dirty="0">
              <a:solidFill>
                <a:srgbClr val="000000"/>
              </a:solidFill>
              <a:effectLst/>
              <a:latin typeface="標楷體" panose="03000509000000000000" pitchFamily="65" charset="-120"/>
              <a:ea typeface="標楷體" panose="03000509000000000000" pitchFamily="65" charset="-120"/>
            </a:endParaRPr>
          </a:p>
          <a:p>
            <a:r>
              <a:rPr lang="zh-TW" altLang="en-US" sz="3600" b="0" i="0" dirty="0">
                <a:solidFill>
                  <a:srgbClr val="000000"/>
                </a:solidFill>
                <a:effectLst/>
                <a:latin typeface="標楷體" panose="03000509000000000000" pitchFamily="65" charset="-120"/>
                <a:ea typeface="標楷體" panose="03000509000000000000" pitchFamily="65" charset="-120"/>
              </a:rPr>
              <a:t>適衛，說蘧瑗，史狗，史鰌，                                  公子荊，公叔發，公子朝，                                       曰，衛多君子，未有患也，</a:t>
            </a:r>
            <a:endParaRPr lang="zh-TW" altLang="en-US" sz="3600" dirty="0"/>
          </a:p>
        </p:txBody>
      </p:sp>
    </p:spTree>
    <p:extLst>
      <p:ext uri="{BB962C8B-B14F-4D97-AF65-F5344CB8AC3E}">
        <p14:creationId xmlns:p14="http://schemas.microsoft.com/office/powerpoint/2010/main" val="8052228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4F9053A-2208-4949-9D03-9C03D1361370}"/>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a:t>
            </a:r>
            <a:r>
              <a:rPr lang="zh-TW" altLang="en-US" sz="4400" dirty="0">
                <a:solidFill>
                  <a:srgbClr val="0000FF"/>
                </a:solidFill>
                <a:effectLst/>
                <a:ea typeface="標楷體" panose="03000509000000000000" pitchFamily="65" charset="-120"/>
                <a:cs typeface="Times New Roman" panose="02020603050405020304" pitchFamily="18" charset="0"/>
              </a:rPr>
              <a:t>左</a:t>
            </a:r>
            <a:r>
              <a:rPr lang="zh-TW" altLang="zh-TW" sz="4400" dirty="0">
                <a:solidFill>
                  <a:srgbClr val="0000FF"/>
                </a:solidFill>
                <a:effectLst/>
                <a:ea typeface="標楷體" panose="03000509000000000000" pitchFamily="65" charset="-120"/>
                <a:cs typeface="Times New Roman" panose="02020603050405020304" pitchFamily="18" charset="0"/>
              </a:rPr>
              <a:t>傳》</a:t>
            </a:r>
            <a:endParaRPr lang="zh-TW" altLang="en-US" dirty="0"/>
          </a:p>
        </p:txBody>
      </p:sp>
      <p:sp>
        <p:nvSpPr>
          <p:cNvPr id="3" name="內容版面配置區 2">
            <a:extLst>
              <a:ext uri="{FF2B5EF4-FFF2-40B4-BE49-F238E27FC236}">
                <a16:creationId xmlns:a16="http://schemas.microsoft.com/office/drawing/2014/main" id="{7AFD4B25-EEC6-413E-B505-3C8A2DAC1957}"/>
              </a:ext>
            </a:extLst>
          </p:cNvPr>
          <p:cNvSpPr>
            <a:spLocks noGrp="1"/>
          </p:cNvSpPr>
          <p:nvPr>
            <p:ph idx="1"/>
          </p:nvPr>
        </p:nvSpPr>
        <p:spPr/>
        <p:txBody>
          <a:bodyPr>
            <a:normAutofit/>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自衛如晉，將宿於戚，聞鍾聲焉，                               曰，異哉，吾聞之也，                                       辯而不德，必加於戮，夫子獲罪於君以在此，                         懼猶不足，而又何樂，                                          夫子之在此也，猶燕之巢於幕上，                               君又在殯，而可以樂乎，遂去之，                                   文子聞之，終身不聽琴瑟，</a:t>
            </a:r>
            <a:endParaRPr lang="zh-TW" altLang="en-US" sz="3600" dirty="0"/>
          </a:p>
        </p:txBody>
      </p:sp>
    </p:spTree>
    <p:extLst>
      <p:ext uri="{BB962C8B-B14F-4D97-AF65-F5344CB8AC3E}">
        <p14:creationId xmlns:p14="http://schemas.microsoft.com/office/powerpoint/2010/main" val="32789138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25B977C-AD6D-40CE-B286-9CE83CAA523E}"/>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a:t>
            </a:r>
            <a:r>
              <a:rPr lang="zh-TW" altLang="en-US" sz="4400" dirty="0">
                <a:solidFill>
                  <a:srgbClr val="0000FF"/>
                </a:solidFill>
                <a:effectLst/>
                <a:ea typeface="標楷體" panose="03000509000000000000" pitchFamily="65" charset="-120"/>
                <a:cs typeface="Times New Roman" panose="02020603050405020304" pitchFamily="18" charset="0"/>
              </a:rPr>
              <a:t>左</a:t>
            </a:r>
            <a:r>
              <a:rPr lang="zh-TW" altLang="zh-TW" sz="4400" dirty="0">
                <a:solidFill>
                  <a:srgbClr val="0000FF"/>
                </a:solidFill>
                <a:effectLst/>
                <a:ea typeface="標楷體" panose="03000509000000000000" pitchFamily="65" charset="-120"/>
                <a:cs typeface="Times New Roman" panose="02020603050405020304" pitchFamily="18" charset="0"/>
              </a:rPr>
              <a:t>傳》</a:t>
            </a:r>
            <a:endParaRPr lang="zh-TW" altLang="en-US" dirty="0"/>
          </a:p>
        </p:txBody>
      </p:sp>
      <p:sp>
        <p:nvSpPr>
          <p:cNvPr id="3" name="內容版面配置區 2">
            <a:extLst>
              <a:ext uri="{FF2B5EF4-FFF2-40B4-BE49-F238E27FC236}">
                <a16:creationId xmlns:a16="http://schemas.microsoft.com/office/drawing/2014/main" id="{D5613AE4-9597-4D9B-B903-CF5A712C4369}"/>
              </a:ext>
            </a:extLst>
          </p:cNvPr>
          <p:cNvSpPr>
            <a:spLocks noGrp="1"/>
          </p:cNvSpPr>
          <p:nvPr>
            <p:ph idx="1"/>
          </p:nvPr>
        </p:nvSpPr>
        <p:spPr/>
        <p:txBody>
          <a:bodyPr>
            <a:normAutofit/>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適晉說趙文子，韓宣子，魏獻子，                                  曰，晉國其萃於三族乎，                                      說叔向，將行，謂叔向曰，                                     吾子勉之，君侈而多良，                                        大夫皆富，政將在家，                                    吾子好直，必思自免於難。</a:t>
            </a:r>
            <a:endParaRPr lang="zh-TW" altLang="en-US" sz="3600" dirty="0"/>
          </a:p>
        </p:txBody>
      </p:sp>
    </p:spTree>
    <p:extLst>
      <p:ext uri="{BB962C8B-B14F-4D97-AF65-F5344CB8AC3E}">
        <p14:creationId xmlns:p14="http://schemas.microsoft.com/office/powerpoint/2010/main" val="24035232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EE147E6-7733-47FE-8266-0F42C0A73D31}"/>
              </a:ext>
            </a:extLst>
          </p:cNvPr>
          <p:cNvSpPr>
            <a:spLocks noGrp="1"/>
          </p:cNvSpPr>
          <p:nvPr>
            <p:ph type="ctrTitle"/>
          </p:nvPr>
        </p:nvSpPr>
        <p:spPr/>
        <p:txBody>
          <a:bodyPr>
            <a:normAutofit/>
          </a:bodyPr>
          <a:lstStyle/>
          <a:p>
            <a:r>
              <a:rPr lang="zh-TW" altLang="zh-TW" sz="5400" dirty="0">
                <a:solidFill>
                  <a:srgbClr val="0000FF"/>
                </a:solidFill>
                <a:effectLst/>
                <a:ea typeface="標楷體" panose="03000509000000000000" pitchFamily="65" charset="-120"/>
                <a:cs typeface="Times New Roman" panose="02020603050405020304" pitchFamily="18" charset="0"/>
              </a:rPr>
              <a:t>《春秋</a:t>
            </a:r>
            <a:r>
              <a:rPr lang="zh-TW" altLang="en-US" sz="5400" dirty="0">
                <a:solidFill>
                  <a:srgbClr val="0000FF"/>
                </a:solidFill>
                <a:effectLst/>
                <a:ea typeface="標楷體" panose="03000509000000000000" pitchFamily="65" charset="-120"/>
                <a:cs typeface="Times New Roman" panose="02020603050405020304" pitchFamily="18" charset="0"/>
              </a:rPr>
              <a:t>穀梁傳</a:t>
            </a:r>
            <a:r>
              <a:rPr lang="zh-TW" altLang="zh-TW" sz="5400" dirty="0">
                <a:solidFill>
                  <a:srgbClr val="0000FF"/>
                </a:solidFill>
                <a:effectLst/>
                <a:ea typeface="標楷體" panose="03000509000000000000" pitchFamily="65" charset="-120"/>
                <a:cs typeface="Times New Roman" panose="02020603050405020304" pitchFamily="18" charset="0"/>
              </a:rPr>
              <a:t>》《何休解詁》</a:t>
            </a:r>
            <a:endParaRPr lang="zh-TW" altLang="en-US" sz="5400" dirty="0"/>
          </a:p>
        </p:txBody>
      </p:sp>
      <p:sp>
        <p:nvSpPr>
          <p:cNvPr id="3" name="副標題 2">
            <a:extLst>
              <a:ext uri="{FF2B5EF4-FFF2-40B4-BE49-F238E27FC236}">
                <a16:creationId xmlns:a16="http://schemas.microsoft.com/office/drawing/2014/main" id="{3F5C13C9-84D9-4F6A-BD4E-2443D9EED3C7}"/>
              </a:ext>
            </a:extLst>
          </p:cNvPr>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2689306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526606F-ACE5-4AC2-9381-876AA008F5C6}"/>
              </a:ext>
            </a:extLst>
          </p:cNvPr>
          <p:cNvSpPr>
            <a:spLocks noGrp="1"/>
          </p:cNvSpPr>
          <p:nvPr>
            <p:ph type="title"/>
          </p:nvPr>
        </p:nvSpPr>
        <p:spPr/>
        <p:txBody>
          <a:bodyPr/>
          <a:lstStyle/>
          <a:p>
            <a:r>
              <a:rPr lang="zh-TW" altLang="zh-TW" sz="4400" dirty="0">
                <a:effectLst/>
                <a:ea typeface="標楷體" panose="03000509000000000000" pitchFamily="65" charset="-120"/>
                <a:cs typeface="Times New Roman" panose="02020603050405020304" pitchFamily="18" charset="0"/>
              </a:rPr>
              <a:t>以春秋當新王</a:t>
            </a:r>
            <a:endParaRPr lang="zh-TW" altLang="en-US" dirty="0"/>
          </a:p>
        </p:txBody>
      </p:sp>
      <p:sp>
        <p:nvSpPr>
          <p:cNvPr id="3" name="內容版面配置區 2">
            <a:extLst>
              <a:ext uri="{FF2B5EF4-FFF2-40B4-BE49-F238E27FC236}">
                <a16:creationId xmlns:a16="http://schemas.microsoft.com/office/drawing/2014/main" id="{5D9CD526-19AA-4FCF-8B45-9BFC5B22179E}"/>
              </a:ext>
            </a:extLst>
          </p:cNvPr>
          <p:cNvSpPr>
            <a:spLocks noGrp="1"/>
          </p:cNvSpPr>
          <p:nvPr>
            <p:ph idx="1"/>
          </p:nvPr>
        </p:nvSpPr>
        <p:spPr/>
        <p:txBody>
          <a:bodyPr>
            <a:normAutofit/>
          </a:bodyPr>
          <a:lstStyle/>
          <a:p>
            <a:r>
              <a:rPr lang="zh-TW" altLang="zh-TW" sz="3600" dirty="0">
                <a:effectLst/>
                <a:ea typeface="標楷體" panose="03000509000000000000" pitchFamily="65" charset="-120"/>
                <a:cs typeface="Times New Roman" panose="02020603050405020304" pitchFamily="18" charset="0"/>
              </a:rPr>
              <a:t>孔子在《春秋》中孕育了一個</a:t>
            </a:r>
            <a:r>
              <a:rPr lang="zh-TW" altLang="en-US" sz="3600" dirty="0">
                <a:effectLst/>
                <a:ea typeface="標楷體" panose="03000509000000000000" pitchFamily="65" charset="-120"/>
                <a:cs typeface="Times New Roman" panose="02020603050405020304" pitchFamily="18" charset="0"/>
              </a:rPr>
              <a:t>                                                       </a:t>
            </a:r>
            <a:r>
              <a:rPr lang="zh-TW" altLang="zh-TW" sz="3600" dirty="0">
                <a:effectLst/>
                <a:ea typeface="標楷體" panose="03000509000000000000" pitchFamily="65" charset="-120"/>
                <a:cs typeface="Times New Roman" panose="02020603050405020304" pitchFamily="18" charset="0"/>
              </a:rPr>
              <a:t>「以春秋當新王」、循序演進</a:t>
            </a:r>
            <a:r>
              <a:rPr lang="zh-TW" altLang="en-US" sz="3600" dirty="0">
                <a:effectLst/>
                <a:ea typeface="標楷體" panose="03000509000000000000" pitchFamily="65" charset="-120"/>
                <a:cs typeface="Times New Roman" panose="02020603050405020304" pitchFamily="18" charset="0"/>
              </a:rPr>
              <a:t>                                                         </a:t>
            </a:r>
            <a:r>
              <a:rPr lang="zh-TW" altLang="zh-TW" sz="3600" dirty="0">
                <a:effectLst/>
                <a:ea typeface="標楷體" panose="03000509000000000000" pitchFamily="65" charset="-120"/>
                <a:cs typeface="Times New Roman" panose="02020603050405020304" pitchFamily="18" charset="0"/>
              </a:rPr>
              <a:t>到「夷狄進至於爵」、</a:t>
            </a:r>
            <a:r>
              <a:rPr lang="zh-TW" altLang="en-US" sz="3600" dirty="0">
                <a:effectLst/>
                <a:ea typeface="標楷體" panose="03000509000000000000" pitchFamily="65" charset="-120"/>
                <a:cs typeface="Times New Roman" panose="02020603050405020304" pitchFamily="18" charset="0"/>
              </a:rPr>
              <a:t>                                                                                               </a:t>
            </a:r>
            <a:r>
              <a:rPr lang="zh-TW" altLang="zh-TW" sz="3600" dirty="0">
                <a:effectLst/>
                <a:ea typeface="標楷體" panose="03000509000000000000" pitchFamily="65" charset="-120"/>
                <a:cs typeface="Times New Roman" panose="02020603050405020304" pitchFamily="18" charset="0"/>
              </a:rPr>
              <a:t>「天下遠近大小若一」、</a:t>
            </a:r>
            <a:r>
              <a:rPr lang="zh-TW" altLang="en-US" sz="3600" dirty="0">
                <a:effectLst/>
                <a:ea typeface="標楷體" panose="03000509000000000000" pitchFamily="65" charset="-120"/>
                <a:cs typeface="Times New Roman" panose="02020603050405020304" pitchFamily="18" charset="0"/>
              </a:rPr>
              <a:t>                                                                </a:t>
            </a:r>
            <a:r>
              <a:rPr lang="zh-TW" altLang="zh-TW" sz="3600" dirty="0">
                <a:effectLst/>
                <a:ea typeface="標楷體" panose="03000509000000000000" pitchFamily="65" charset="-120"/>
                <a:cs typeface="Times New Roman" panose="02020603050405020304" pitchFamily="18" charset="0"/>
              </a:rPr>
              <a:t>「人人有士君子之行」</a:t>
            </a:r>
            <a:r>
              <a:rPr lang="zh-TW" altLang="en-US" sz="3600" dirty="0">
                <a:effectLst/>
                <a:ea typeface="標楷體" panose="03000509000000000000" pitchFamily="65" charset="-120"/>
                <a:cs typeface="Times New Roman" panose="02020603050405020304" pitchFamily="18" charset="0"/>
              </a:rPr>
              <a:t> </a:t>
            </a:r>
            <a:r>
              <a:rPr lang="zh-TW" altLang="zh-TW" sz="3600" dirty="0">
                <a:effectLst/>
                <a:ea typeface="標楷體" panose="03000509000000000000" pitchFamily="65" charset="-120"/>
                <a:cs typeface="Times New Roman" panose="02020603050405020304" pitchFamily="18" charset="0"/>
              </a:rPr>
              <a:t>的理想社會，</a:t>
            </a:r>
            <a:r>
              <a:rPr lang="zh-TW" altLang="en-US" sz="3600" dirty="0">
                <a:effectLst/>
                <a:ea typeface="標楷體" panose="03000509000000000000" pitchFamily="65" charset="-120"/>
                <a:cs typeface="Times New Roman" panose="02020603050405020304" pitchFamily="18" charset="0"/>
              </a:rPr>
              <a:t>                                                               </a:t>
            </a:r>
            <a:r>
              <a:rPr lang="zh-TW" altLang="zh-TW" sz="3600" dirty="0">
                <a:effectLst/>
                <a:ea typeface="標楷體" panose="03000509000000000000" pitchFamily="65" charset="-120"/>
                <a:cs typeface="Times New Roman" panose="02020603050405020304" pitchFamily="18" charset="0"/>
              </a:rPr>
              <a:t>成為人類</a:t>
            </a:r>
            <a:r>
              <a:rPr lang="zh-TW" altLang="en-US" sz="3600" dirty="0">
                <a:effectLst/>
                <a:ea typeface="標楷體" panose="03000509000000000000" pitchFamily="65" charset="-120"/>
                <a:cs typeface="Times New Roman" panose="02020603050405020304" pitchFamily="18" charset="0"/>
              </a:rPr>
              <a:t> </a:t>
            </a:r>
            <a:r>
              <a:rPr lang="zh-TW" altLang="zh-TW" sz="3600" dirty="0">
                <a:effectLst/>
                <a:ea typeface="標楷體" panose="03000509000000000000" pitchFamily="65" charset="-120"/>
                <a:cs typeface="Times New Roman" panose="02020603050405020304" pitchFamily="18" charset="0"/>
              </a:rPr>
              <a:t>「太平世」社會的藍圖，</a:t>
            </a:r>
            <a:r>
              <a:rPr lang="zh-TW" altLang="en-US" sz="3600" dirty="0">
                <a:effectLst/>
                <a:ea typeface="標楷體" panose="03000509000000000000" pitchFamily="65" charset="-120"/>
                <a:cs typeface="Times New Roman" panose="02020603050405020304" pitchFamily="18" charset="0"/>
              </a:rPr>
              <a:t>                                                               </a:t>
            </a:r>
            <a:r>
              <a:rPr lang="zh-TW" altLang="zh-TW" sz="3600" dirty="0">
                <a:effectLst/>
                <a:ea typeface="標楷體" panose="03000509000000000000" pitchFamily="65" charset="-120"/>
                <a:cs typeface="Times New Roman" panose="02020603050405020304" pitchFamily="18" charset="0"/>
              </a:rPr>
              <a:t>可以提供全球各個社會</a:t>
            </a:r>
            <a:r>
              <a:rPr lang="zh-TW" altLang="en-US" sz="3600" dirty="0">
                <a:effectLst/>
                <a:ea typeface="標楷體" panose="03000509000000000000" pitchFamily="65" charset="-120"/>
                <a:cs typeface="Times New Roman" panose="02020603050405020304" pitchFamily="18" charset="0"/>
              </a:rPr>
              <a:t>                                                                      </a:t>
            </a:r>
            <a:r>
              <a:rPr lang="zh-TW" altLang="zh-TW" sz="3600" dirty="0">
                <a:effectLst/>
                <a:ea typeface="標楷體" panose="03000509000000000000" pitchFamily="65" charset="-120"/>
                <a:cs typeface="Times New Roman" panose="02020603050405020304" pitchFamily="18" charset="0"/>
              </a:rPr>
              <a:t>在擘畫未來願景作為參考。</a:t>
            </a:r>
            <a:endParaRPr lang="zh-TW" altLang="en-US" sz="3600" dirty="0"/>
          </a:p>
        </p:txBody>
      </p:sp>
    </p:spTree>
    <p:extLst>
      <p:ext uri="{BB962C8B-B14F-4D97-AF65-F5344CB8AC3E}">
        <p14:creationId xmlns:p14="http://schemas.microsoft.com/office/powerpoint/2010/main" val="24419551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95A3529-95F7-43F2-93C9-EF418928D1EE}"/>
              </a:ext>
            </a:extLst>
          </p:cNvPr>
          <p:cNvSpPr>
            <a:spLocks noGrp="1"/>
          </p:cNvSpPr>
          <p:nvPr>
            <p:ph type="title"/>
          </p:nvPr>
        </p:nvSpPr>
        <p:spPr/>
        <p:txBody>
          <a:bodyPr/>
          <a:lstStyle/>
          <a:p>
            <a:r>
              <a:rPr lang="zh-TW" altLang="zh-TW" sz="4400" dirty="0">
                <a:solidFill>
                  <a:srgbClr val="0000FF"/>
                </a:solidFill>
                <a:effectLst/>
                <a:ea typeface="標楷體" panose="03000509000000000000" pitchFamily="65" charset="-120"/>
                <a:cs typeface="Times New Roman" panose="02020603050405020304" pitchFamily="18" charset="0"/>
              </a:rPr>
              <a:t>《春秋</a:t>
            </a:r>
            <a:r>
              <a:rPr lang="zh-TW" altLang="en-US" sz="4400" dirty="0">
                <a:solidFill>
                  <a:srgbClr val="0000FF"/>
                </a:solidFill>
                <a:effectLst/>
                <a:ea typeface="標楷體" panose="03000509000000000000" pitchFamily="65" charset="-120"/>
                <a:cs typeface="Times New Roman" panose="02020603050405020304" pitchFamily="18" charset="0"/>
              </a:rPr>
              <a:t>穀梁傳</a:t>
            </a:r>
            <a:r>
              <a:rPr lang="zh-TW" altLang="zh-TW" sz="4400" dirty="0">
                <a:solidFill>
                  <a:srgbClr val="0000FF"/>
                </a:solidFill>
                <a:effectLst/>
                <a:ea typeface="標楷體" panose="03000509000000000000" pitchFamily="65" charset="-120"/>
                <a:cs typeface="Times New Roman" panose="02020603050405020304" pitchFamily="18" charset="0"/>
              </a:rPr>
              <a:t>》</a:t>
            </a:r>
            <a:endParaRPr lang="zh-TW" altLang="en-US" dirty="0"/>
          </a:p>
        </p:txBody>
      </p:sp>
      <p:sp>
        <p:nvSpPr>
          <p:cNvPr id="3" name="內容版面配置區 2">
            <a:extLst>
              <a:ext uri="{FF2B5EF4-FFF2-40B4-BE49-F238E27FC236}">
                <a16:creationId xmlns:a16="http://schemas.microsoft.com/office/drawing/2014/main" id="{1130DD4E-D9AB-4B05-AFF2-8DDCCA619964}"/>
              </a:ext>
            </a:extLst>
          </p:cNvPr>
          <p:cNvSpPr>
            <a:spLocks noGrp="1"/>
          </p:cNvSpPr>
          <p:nvPr>
            <p:ph idx="1"/>
          </p:nvPr>
        </p:nvSpPr>
        <p:spPr/>
        <p:txBody>
          <a:bodyPr>
            <a:normAutofit/>
          </a:bodyPr>
          <a:lstStyle/>
          <a:p>
            <a:r>
              <a:rPr lang="zh-TW" altLang="en-US" sz="3600" b="0" i="0" dirty="0">
                <a:solidFill>
                  <a:srgbClr val="000000"/>
                </a:solidFill>
                <a:effectLst/>
                <a:latin typeface="標楷體" panose="03000509000000000000" pitchFamily="65" charset="-120"/>
                <a:ea typeface="標楷體" panose="03000509000000000000" pitchFamily="65" charset="-120"/>
              </a:rPr>
              <a:t>吳子使札來聘。</a:t>
            </a:r>
            <a:endParaRPr lang="en-US" altLang="zh-TW" sz="3600" b="0" i="0" dirty="0">
              <a:solidFill>
                <a:srgbClr val="000000"/>
              </a:solidFill>
              <a:effectLst/>
              <a:latin typeface="標楷體" panose="03000509000000000000" pitchFamily="65" charset="-120"/>
              <a:ea typeface="標楷體" panose="03000509000000000000" pitchFamily="65" charset="-120"/>
            </a:endParaRPr>
          </a:p>
          <a:p>
            <a:r>
              <a:rPr lang="zh-TW" altLang="en-US" sz="3600" b="0" i="0" dirty="0">
                <a:solidFill>
                  <a:srgbClr val="000000"/>
                </a:solidFill>
                <a:effectLst/>
                <a:latin typeface="標楷體" panose="03000509000000000000" pitchFamily="65" charset="-120"/>
                <a:ea typeface="標楷體" panose="03000509000000000000" pitchFamily="65" charset="-120"/>
              </a:rPr>
              <a:t>吳其稱子何也？                                              善使延陵季子，故進之也。                                      身賢，賢也，使賢，亦賢也。                                   延陵季子之賢，尊君也。                                        其名，成尊於上也。</a:t>
            </a:r>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1315168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F858C5A-8E7E-4779-AFAD-AA1F999F8800}"/>
              </a:ext>
            </a:extLst>
          </p:cNvPr>
          <p:cNvSpPr>
            <a:spLocks noGrp="1"/>
          </p:cNvSpPr>
          <p:nvPr>
            <p:ph type="title"/>
          </p:nvPr>
        </p:nvSpPr>
        <p:spPr/>
        <p:txBody>
          <a:bodyPr>
            <a:normAutofit/>
          </a:bodyPr>
          <a:lstStyle/>
          <a:p>
            <a:r>
              <a:rPr lang="zh-TW" altLang="zh-TW" dirty="0">
                <a:solidFill>
                  <a:srgbClr val="0000FF"/>
                </a:solidFill>
                <a:effectLst/>
                <a:ea typeface="標楷體" panose="03000509000000000000" pitchFamily="65" charset="-120"/>
                <a:cs typeface="Times New Roman" panose="02020603050405020304" pitchFamily="18" charset="0"/>
              </a:rPr>
              <a:t>《何休解詁》</a:t>
            </a:r>
            <a:endParaRPr lang="zh-TW" altLang="en-US" dirty="0"/>
          </a:p>
        </p:txBody>
      </p:sp>
      <p:sp>
        <p:nvSpPr>
          <p:cNvPr id="3" name="內容版面配置區 2">
            <a:extLst>
              <a:ext uri="{FF2B5EF4-FFF2-40B4-BE49-F238E27FC236}">
                <a16:creationId xmlns:a16="http://schemas.microsoft.com/office/drawing/2014/main" id="{8E49751D-1D29-42B7-AE2D-D593534B1CF6}"/>
              </a:ext>
            </a:extLst>
          </p:cNvPr>
          <p:cNvSpPr>
            <a:spLocks noGrp="1"/>
          </p:cNvSpPr>
          <p:nvPr>
            <p:ph idx="1"/>
          </p:nvPr>
        </p:nvSpPr>
        <p:spPr/>
        <p:txBody>
          <a:bodyPr>
            <a:normAutofit/>
          </a:bodyPr>
          <a:lstStyle/>
          <a:p>
            <a:r>
              <a:rPr lang="zh-TW" altLang="en-US" b="0" i="0" dirty="0">
                <a:solidFill>
                  <a:srgbClr val="FF0000"/>
                </a:solidFill>
                <a:effectLst/>
                <a:latin typeface="標楷體" panose="03000509000000000000" pitchFamily="65" charset="-120"/>
                <a:ea typeface="標楷體" panose="03000509000000000000" pitchFamily="65" charset="-120"/>
              </a:rPr>
              <a:t>呉子使札來聘</a:t>
            </a:r>
            <a:endParaRPr lang="en-US" altLang="zh-TW" b="0" i="0" dirty="0">
              <a:solidFill>
                <a:srgbClr val="FF0000"/>
              </a:solidFill>
              <a:effectLst/>
              <a:latin typeface="標楷體" panose="03000509000000000000" pitchFamily="65" charset="-120"/>
              <a:ea typeface="標楷體" panose="03000509000000000000" pitchFamily="65" charset="-120"/>
            </a:endParaRPr>
          </a:p>
          <a:p>
            <a:r>
              <a:rPr lang="zh-TW" altLang="en-US" b="0" i="0" dirty="0">
                <a:solidFill>
                  <a:srgbClr val="000000"/>
                </a:solidFill>
                <a:effectLst/>
                <a:latin typeface="標楷體" panose="03000509000000000000" pitchFamily="65" charset="-120"/>
                <a:ea typeface="標楷體" panose="03000509000000000000" pitchFamily="65" charset="-120"/>
              </a:rPr>
              <a:t>呉無君無大夫此何以有君有大夫</a:t>
            </a:r>
            <a:r>
              <a:rPr lang="zh-TW" altLang="en-US" sz="1800" b="0" i="0" dirty="0">
                <a:solidFill>
                  <a:srgbClr val="008800"/>
                </a:solidFill>
                <a:effectLst/>
                <a:latin typeface="標楷體" panose="03000509000000000000" pitchFamily="65" charset="-120"/>
                <a:ea typeface="標楷體" panose="03000509000000000000" pitchFamily="65" charset="-120"/>
              </a:rPr>
              <a:t>据向之㑹稱國○札側八反</a:t>
            </a:r>
            <a:r>
              <a:rPr lang="zh-TW" altLang="en-US" b="0" i="0" dirty="0">
                <a:solidFill>
                  <a:srgbClr val="000000"/>
                </a:solidFill>
                <a:effectLst/>
                <a:latin typeface="標楷體" panose="03000509000000000000" pitchFamily="65" charset="-120"/>
                <a:ea typeface="標楷體" panose="03000509000000000000" pitchFamily="65" charset="-120"/>
              </a:rPr>
              <a:t>賢季子也何賢乎季子</a:t>
            </a:r>
            <a:r>
              <a:rPr lang="zh-TW" altLang="en-US" sz="1800" b="0" i="0" dirty="0">
                <a:solidFill>
                  <a:srgbClr val="008800"/>
                </a:solidFill>
                <a:effectLst/>
                <a:latin typeface="標楷體" panose="03000509000000000000" pitchFamily="65" charset="-120"/>
                <a:ea typeface="標楷體" panose="03000509000000000000" pitchFamily="65" charset="-120"/>
              </a:rPr>
              <a:t>据聘不足賢而使賢有君有大夫荆人來聘是也</a:t>
            </a:r>
            <a:r>
              <a:rPr lang="zh-TW" altLang="en-US" b="0" i="0" dirty="0">
                <a:solidFill>
                  <a:srgbClr val="000000"/>
                </a:solidFill>
                <a:effectLst/>
                <a:latin typeface="標楷體" panose="03000509000000000000" pitchFamily="65" charset="-120"/>
                <a:ea typeface="標楷體" panose="03000509000000000000" pitchFamily="65" charset="-120"/>
              </a:rPr>
              <a:t>讓國也其讓國奈何謁也餘祭也夷昧也與季子同母者四</a:t>
            </a:r>
            <a:r>
              <a:rPr lang="zh-TW" altLang="en-US" sz="1800" b="0" i="0" dirty="0">
                <a:solidFill>
                  <a:srgbClr val="008800"/>
                </a:solidFill>
                <a:effectLst/>
                <a:latin typeface="標楷體" panose="03000509000000000000" pitchFamily="65" charset="-120"/>
                <a:ea typeface="標楷體" panose="03000509000000000000" pitchFamily="65" charset="-120"/>
              </a:rPr>
              <a:t>與并也并季子四人</a:t>
            </a:r>
            <a:r>
              <a:rPr lang="zh-TW" altLang="en-US" b="0" i="0" dirty="0">
                <a:solidFill>
                  <a:srgbClr val="000000"/>
                </a:solidFill>
                <a:effectLst/>
                <a:latin typeface="標楷體" panose="03000509000000000000" pitchFamily="65" charset="-120"/>
                <a:ea typeface="標楷體" panose="03000509000000000000" pitchFamily="65" charset="-120"/>
              </a:rPr>
              <a:t>季子弱而才兄弟皆愛之同欲立之以為君謁曰今若是迮而與季子國</a:t>
            </a:r>
            <a:r>
              <a:rPr lang="zh-TW" altLang="en-US" sz="1800" b="0" i="0" dirty="0">
                <a:solidFill>
                  <a:srgbClr val="008800"/>
                </a:solidFill>
                <a:effectLst/>
                <a:latin typeface="標楷體" panose="03000509000000000000" pitchFamily="65" charset="-120"/>
                <a:ea typeface="標楷體" panose="03000509000000000000" pitchFamily="65" charset="-120"/>
              </a:rPr>
              <a:t>迮起也倉卒意○迮子各反起也卒七忽反</a:t>
            </a:r>
            <a:r>
              <a:rPr lang="zh-TW" altLang="en-US" b="0" i="0" dirty="0">
                <a:solidFill>
                  <a:srgbClr val="000000"/>
                </a:solidFill>
                <a:effectLst/>
                <a:latin typeface="標楷體" panose="03000509000000000000" pitchFamily="65" charset="-120"/>
                <a:ea typeface="標楷體" panose="03000509000000000000" pitchFamily="65" charset="-120"/>
              </a:rPr>
              <a:t>季子猶不受也請無與子而與弟弟兄迭為君</a:t>
            </a:r>
            <a:r>
              <a:rPr lang="zh-TW" altLang="en-US" sz="1800" b="0" i="0" dirty="0">
                <a:solidFill>
                  <a:srgbClr val="008800"/>
                </a:solidFill>
                <a:effectLst/>
                <a:latin typeface="標楷體" panose="03000509000000000000" pitchFamily="65" charset="-120"/>
                <a:ea typeface="標楷體" panose="03000509000000000000" pitchFamily="65" charset="-120"/>
              </a:rPr>
              <a:t>迭猶更也〇迭大結反更也更也音庚</a:t>
            </a:r>
            <a:r>
              <a:rPr lang="zh-TW" altLang="en-US" b="0" i="0" dirty="0">
                <a:solidFill>
                  <a:srgbClr val="000000"/>
                </a:solidFill>
                <a:effectLst/>
                <a:latin typeface="標楷體" panose="03000509000000000000" pitchFamily="65" charset="-120"/>
                <a:ea typeface="標楷體" panose="03000509000000000000" pitchFamily="65" charset="-120"/>
              </a:rPr>
              <a:t>而致國乎季子皆曰諾</a:t>
            </a:r>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4843715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1D168C8-268E-4D8C-9C42-EAE7A425939C}"/>
              </a:ext>
            </a:extLst>
          </p:cNvPr>
          <p:cNvSpPr>
            <a:spLocks noGrp="1"/>
          </p:cNvSpPr>
          <p:nvPr>
            <p:ph type="title"/>
          </p:nvPr>
        </p:nvSpPr>
        <p:spPr/>
        <p:txBody>
          <a:bodyPr/>
          <a:lstStyle/>
          <a:p>
            <a:r>
              <a:rPr lang="zh-TW" altLang="zh-TW" dirty="0">
                <a:solidFill>
                  <a:srgbClr val="0000FF"/>
                </a:solidFill>
                <a:effectLst/>
                <a:ea typeface="標楷體" panose="03000509000000000000" pitchFamily="65" charset="-120"/>
                <a:cs typeface="Times New Roman" panose="02020603050405020304" pitchFamily="18" charset="0"/>
              </a:rPr>
              <a:t>《何休解詁》</a:t>
            </a:r>
            <a:endParaRPr lang="zh-TW" altLang="en-US" dirty="0"/>
          </a:p>
        </p:txBody>
      </p:sp>
      <p:sp>
        <p:nvSpPr>
          <p:cNvPr id="3" name="內容版面配置區 2">
            <a:extLst>
              <a:ext uri="{FF2B5EF4-FFF2-40B4-BE49-F238E27FC236}">
                <a16:creationId xmlns:a16="http://schemas.microsoft.com/office/drawing/2014/main" id="{81EED00D-0637-4F1C-A58F-934364E8BADF}"/>
              </a:ext>
            </a:extLst>
          </p:cNvPr>
          <p:cNvSpPr>
            <a:spLocks noGrp="1"/>
          </p:cNvSpPr>
          <p:nvPr>
            <p:ph idx="1"/>
          </p:nvPr>
        </p:nvSpPr>
        <p:spPr/>
        <p:txBody>
          <a:bodyPr/>
          <a:lstStyle/>
          <a:p>
            <a:r>
              <a:rPr lang="zh-TW" altLang="en-US" b="0" i="0" dirty="0">
                <a:solidFill>
                  <a:srgbClr val="000000"/>
                </a:solidFill>
                <a:effectLst/>
                <a:latin typeface="標楷體" panose="03000509000000000000" pitchFamily="65" charset="-120"/>
                <a:ea typeface="標楷體" panose="03000509000000000000" pitchFamily="65" charset="-120"/>
              </a:rPr>
              <a:t>故諸為君者皆輕死為勇飲食必祝</a:t>
            </a:r>
            <a:r>
              <a:rPr lang="zh-TW" altLang="en-US" sz="2800" b="0" i="0" dirty="0">
                <a:solidFill>
                  <a:srgbClr val="008800"/>
                </a:solidFill>
                <a:effectLst/>
                <a:latin typeface="標楷體" panose="03000509000000000000" pitchFamily="65" charset="-120"/>
                <a:ea typeface="標楷體" panose="03000509000000000000" pitchFamily="65" charset="-120"/>
              </a:rPr>
              <a:t>祝因祭祝也論語曰雖䟽食菜羹瓜祭是也〇祝之又反又之六反注同䟽食音嗣</a:t>
            </a:r>
            <a:r>
              <a:rPr lang="zh-TW" altLang="en-US" b="0" i="0" dirty="0">
                <a:solidFill>
                  <a:srgbClr val="000000"/>
                </a:solidFill>
                <a:effectLst/>
                <a:latin typeface="標楷體" panose="03000509000000000000" pitchFamily="65" charset="-120"/>
                <a:ea typeface="標楷體" panose="03000509000000000000" pitchFamily="65" charset="-120"/>
              </a:rPr>
              <a:t>曰天苟有呉國</a:t>
            </a:r>
            <a:r>
              <a:rPr lang="zh-TW" altLang="en-US" sz="2800" b="0" i="0" dirty="0">
                <a:solidFill>
                  <a:srgbClr val="008800"/>
                </a:solidFill>
                <a:effectLst/>
                <a:latin typeface="標楷體" panose="03000509000000000000" pitchFamily="65" charset="-120"/>
                <a:ea typeface="標楷體" panose="03000509000000000000" pitchFamily="65" charset="-120"/>
              </a:rPr>
              <a:t>猶曰天誠欲有呉國當與賢弟</a:t>
            </a:r>
            <a:r>
              <a:rPr lang="zh-TW" altLang="en-US" b="0" i="0" dirty="0">
                <a:solidFill>
                  <a:srgbClr val="000000"/>
                </a:solidFill>
                <a:effectLst/>
                <a:latin typeface="標楷體" panose="03000509000000000000" pitchFamily="65" charset="-120"/>
                <a:ea typeface="標楷體" panose="03000509000000000000" pitchFamily="65" charset="-120"/>
              </a:rPr>
              <a:t>尚速有悔於予身</a:t>
            </a:r>
            <a:r>
              <a:rPr lang="zh-TW" altLang="en-US" sz="2800" b="0" i="0" dirty="0">
                <a:solidFill>
                  <a:srgbClr val="008800"/>
                </a:solidFill>
                <a:effectLst/>
                <a:latin typeface="標楷體" panose="03000509000000000000" pitchFamily="65" charset="-120"/>
                <a:ea typeface="標楷體" panose="03000509000000000000" pitchFamily="65" charset="-120"/>
              </a:rPr>
              <a:t>尚猶努力速疾也悔咎予我也欲急致國于季子意</a:t>
            </a:r>
            <a:r>
              <a:rPr lang="zh-TW" altLang="en-US" b="0" i="0" dirty="0">
                <a:solidFill>
                  <a:srgbClr val="000000"/>
                </a:solidFill>
                <a:effectLst/>
                <a:latin typeface="標楷體" panose="03000509000000000000" pitchFamily="65" charset="-120"/>
                <a:ea typeface="標楷體" panose="03000509000000000000" pitchFamily="65" charset="-120"/>
              </a:rPr>
              <a:t>故謁也死餘祭也立</a:t>
            </a:r>
            <a:r>
              <a:rPr lang="zh-TW" altLang="en-US" sz="2800" b="0" i="0" dirty="0">
                <a:solidFill>
                  <a:srgbClr val="008800"/>
                </a:solidFill>
                <a:effectLst/>
                <a:latin typeface="標楷體" panose="03000509000000000000" pitchFamily="65" charset="-120"/>
                <a:ea typeface="標楷體" panose="03000509000000000000" pitchFamily="65" charset="-120"/>
              </a:rPr>
              <a:t>故迭為君</a:t>
            </a:r>
            <a:r>
              <a:rPr lang="zh-TW" altLang="en-US" b="0" i="0" dirty="0">
                <a:solidFill>
                  <a:srgbClr val="000000"/>
                </a:solidFill>
                <a:effectLst/>
                <a:latin typeface="標楷體" panose="03000509000000000000" pitchFamily="65" charset="-120"/>
                <a:ea typeface="標楷體" panose="03000509000000000000" pitchFamily="65" charset="-120"/>
              </a:rPr>
              <a:t>餘祭也死夷昧也立夷昧也死則國宜之季子者也季子使而亡焉僚者長庶也即之</a:t>
            </a:r>
            <a:r>
              <a:rPr lang="zh-TW" altLang="en-US" sz="2800" b="0" i="0" dirty="0">
                <a:solidFill>
                  <a:srgbClr val="008800"/>
                </a:solidFill>
                <a:effectLst/>
                <a:latin typeface="標楷體" panose="03000509000000000000" pitchFamily="65" charset="-120"/>
                <a:ea typeface="標楷體" panose="03000509000000000000" pitchFamily="65" charset="-120"/>
              </a:rPr>
              <a:t>縁兄弟相繼而即位所以不書僚●者縁季子之心惡以己之是揚兄之非故為之諱所以起至而君之〇季子使所吏反下同僚者力彫反長庶丁丈反下注同</a:t>
            </a:r>
            <a:r>
              <a:rPr lang="zh-TW" altLang="en-US" b="0" i="0" dirty="0">
                <a:solidFill>
                  <a:srgbClr val="000000"/>
                </a:solidFill>
                <a:effectLst/>
                <a:latin typeface="標楷體" panose="03000509000000000000" pitchFamily="65" charset="-120"/>
                <a:ea typeface="標楷體" panose="03000509000000000000" pitchFamily="65" charset="-120"/>
              </a:rPr>
              <a:t>季子使而反至而君之爾</a:t>
            </a:r>
            <a:r>
              <a:rPr lang="zh-TW" altLang="en-US" sz="2800" b="0" i="0" dirty="0">
                <a:solidFill>
                  <a:srgbClr val="008800"/>
                </a:solidFill>
                <a:effectLst/>
                <a:latin typeface="標楷體" panose="03000509000000000000" pitchFamily="65" charset="-120"/>
                <a:ea typeface="標楷體" panose="03000509000000000000" pitchFamily="65" charset="-120"/>
              </a:rPr>
              <a:t>不為讓國者僚巳得國無讓也</a:t>
            </a:r>
            <a:endParaRPr lang="zh-TW" altLang="en-US" dirty="0"/>
          </a:p>
        </p:txBody>
      </p:sp>
    </p:spTree>
    <p:extLst>
      <p:ext uri="{BB962C8B-B14F-4D97-AF65-F5344CB8AC3E}">
        <p14:creationId xmlns:p14="http://schemas.microsoft.com/office/powerpoint/2010/main" val="38075844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DC40F1-DF29-4EE0-A041-1A591906A7F4}"/>
              </a:ext>
            </a:extLst>
          </p:cNvPr>
          <p:cNvSpPr>
            <a:spLocks noGrp="1"/>
          </p:cNvSpPr>
          <p:nvPr>
            <p:ph type="title"/>
          </p:nvPr>
        </p:nvSpPr>
        <p:spPr/>
        <p:txBody>
          <a:bodyPr/>
          <a:lstStyle/>
          <a:p>
            <a:r>
              <a:rPr lang="zh-TW" altLang="zh-TW" dirty="0">
                <a:solidFill>
                  <a:srgbClr val="0000FF"/>
                </a:solidFill>
                <a:effectLst/>
                <a:ea typeface="標楷體" panose="03000509000000000000" pitchFamily="65" charset="-120"/>
                <a:cs typeface="Times New Roman" panose="02020603050405020304" pitchFamily="18" charset="0"/>
              </a:rPr>
              <a:t>《何休解詁》</a:t>
            </a:r>
            <a:endParaRPr lang="zh-TW" altLang="en-US" dirty="0"/>
          </a:p>
        </p:txBody>
      </p:sp>
      <p:sp>
        <p:nvSpPr>
          <p:cNvPr id="3" name="內容版面配置區 2">
            <a:extLst>
              <a:ext uri="{FF2B5EF4-FFF2-40B4-BE49-F238E27FC236}">
                <a16:creationId xmlns:a16="http://schemas.microsoft.com/office/drawing/2014/main" id="{29975E45-9156-4C38-99CC-602336BB3DD0}"/>
              </a:ext>
            </a:extLst>
          </p:cNvPr>
          <p:cNvSpPr>
            <a:spLocks noGrp="1"/>
          </p:cNvSpPr>
          <p:nvPr>
            <p:ph idx="1"/>
          </p:nvPr>
        </p:nvSpPr>
        <p:spPr/>
        <p:txBody>
          <a:bodyPr/>
          <a:lstStyle/>
          <a:p>
            <a:r>
              <a:rPr lang="zh-TW" altLang="en-US" b="0" i="0" dirty="0">
                <a:solidFill>
                  <a:srgbClr val="000000"/>
                </a:solidFill>
                <a:effectLst/>
                <a:latin typeface="標楷體" panose="03000509000000000000" pitchFamily="65" charset="-120"/>
                <a:ea typeface="標楷體" panose="03000509000000000000" pitchFamily="65" charset="-120"/>
              </a:rPr>
              <a:t>闔廬曰先君之所以不與子國而與弟者凢為季子故也將從先君之命與則國宜之季子者也如不從先君之命與則我宜立者也僚惡得為君乎於是使專諸刺僚</a:t>
            </a:r>
            <a:r>
              <a:rPr lang="zh-TW" altLang="en-US" sz="2800" b="0" i="0" dirty="0">
                <a:solidFill>
                  <a:srgbClr val="008800"/>
                </a:solidFill>
                <a:effectLst/>
                <a:latin typeface="標楷體" panose="03000509000000000000" pitchFamily="65" charset="-120"/>
                <a:ea typeface="標楷體" panose="03000509000000000000" pitchFamily="65" charset="-120"/>
              </a:rPr>
              <a:t>闔廬謁之長子光專諸膳宰僚●炙魚因進魚而刺之○闔户臘反廬力居反命與音餘下命與同僚焉於䖍反本又作惡音烏刺僚七賜反又七亦反注同●市志反</a:t>
            </a:r>
            <a:r>
              <a:rPr lang="zh-TW" altLang="en-US" b="0" i="0" dirty="0">
                <a:solidFill>
                  <a:srgbClr val="000000"/>
                </a:solidFill>
                <a:effectLst/>
                <a:latin typeface="標楷體" panose="03000509000000000000" pitchFamily="65" charset="-120"/>
                <a:ea typeface="標楷體" panose="03000509000000000000" pitchFamily="65" charset="-120"/>
              </a:rPr>
              <a:t>而致國乎季子季子不受曰爾弒吾君吾受爾國是吾與爾為●也爾殺吾兄吾又殺爾是父子兄弟相殺終身無巳也</a:t>
            </a:r>
            <a:r>
              <a:rPr lang="zh-TW" altLang="en-US" sz="2800" b="0" i="0" dirty="0">
                <a:solidFill>
                  <a:srgbClr val="008800"/>
                </a:solidFill>
                <a:effectLst/>
                <a:latin typeface="標楷體" panose="03000509000000000000" pitchFamily="65" charset="-120"/>
                <a:ea typeface="標楷體" panose="03000509000000000000" pitchFamily="65" charset="-120"/>
              </a:rPr>
              <a:t>兄弟相殺者謂闔廬為季子殺僚○爾殺吾君申志反注殺僚同●初患反</a:t>
            </a:r>
            <a:r>
              <a:rPr lang="zh-TW" altLang="en-US" b="0" i="0" dirty="0">
                <a:solidFill>
                  <a:srgbClr val="000000"/>
                </a:solidFill>
                <a:effectLst/>
                <a:latin typeface="標楷體" panose="03000509000000000000" pitchFamily="65" charset="-120"/>
                <a:ea typeface="標楷體" panose="03000509000000000000" pitchFamily="65" charset="-120"/>
              </a:rPr>
              <a:t>去之延陵</a:t>
            </a:r>
            <a:r>
              <a:rPr lang="zh-TW" altLang="en-US" sz="2800" b="0" i="0" dirty="0">
                <a:solidFill>
                  <a:srgbClr val="008800"/>
                </a:solidFill>
                <a:effectLst/>
                <a:latin typeface="標楷體" panose="03000509000000000000" pitchFamily="65" charset="-120"/>
                <a:ea typeface="標楷體" panose="03000509000000000000" pitchFamily="65" charset="-120"/>
              </a:rPr>
              <a:t>延陵呉下邑禮公子無去國之義故不越竟</a:t>
            </a:r>
            <a:r>
              <a:rPr lang="zh-TW" altLang="en-US" b="0" i="0" dirty="0">
                <a:solidFill>
                  <a:srgbClr val="000000"/>
                </a:solidFill>
                <a:effectLst/>
                <a:latin typeface="標楷體" panose="03000509000000000000" pitchFamily="65" charset="-120"/>
                <a:ea typeface="標楷體" panose="03000509000000000000" pitchFamily="65" charset="-120"/>
              </a:rPr>
              <a:t>終身不入呉國</a:t>
            </a:r>
            <a:r>
              <a:rPr lang="zh-TW" altLang="en-US" sz="2800" b="0" i="0" dirty="0">
                <a:solidFill>
                  <a:srgbClr val="008800"/>
                </a:solidFill>
                <a:effectLst/>
                <a:latin typeface="標楷體" panose="03000509000000000000" pitchFamily="65" charset="-120"/>
                <a:ea typeface="標楷體" panose="03000509000000000000" pitchFamily="65" charset="-120"/>
              </a:rPr>
              <a:t>不入呉朝旣不忍討闔廬義不可留事</a:t>
            </a:r>
            <a:endParaRPr lang="zh-TW" altLang="en-US" dirty="0"/>
          </a:p>
        </p:txBody>
      </p:sp>
    </p:spTree>
    <p:extLst>
      <p:ext uri="{BB962C8B-B14F-4D97-AF65-F5344CB8AC3E}">
        <p14:creationId xmlns:p14="http://schemas.microsoft.com/office/powerpoint/2010/main" val="35315777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DE20E86-DA75-4BB2-AAA8-179A4318950E}"/>
              </a:ext>
            </a:extLst>
          </p:cNvPr>
          <p:cNvSpPr>
            <a:spLocks noGrp="1"/>
          </p:cNvSpPr>
          <p:nvPr>
            <p:ph type="title"/>
          </p:nvPr>
        </p:nvSpPr>
        <p:spPr/>
        <p:txBody>
          <a:bodyPr/>
          <a:lstStyle/>
          <a:p>
            <a:r>
              <a:rPr lang="zh-TW" altLang="zh-TW" dirty="0">
                <a:solidFill>
                  <a:srgbClr val="0000FF"/>
                </a:solidFill>
                <a:effectLst/>
                <a:ea typeface="標楷體" panose="03000509000000000000" pitchFamily="65" charset="-120"/>
                <a:cs typeface="Times New Roman" panose="02020603050405020304" pitchFamily="18" charset="0"/>
              </a:rPr>
              <a:t>《何休解詁》</a:t>
            </a:r>
            <a:endParaRPr lang="zh-TW" altLang="en-US" dirty="0"/>
          </a:p>
        </p:txBody>
      </p:sp>
      <p:sp>
        <p:nvSpPr>
          <p:cNvPr id="3" name="內容版面配置區 2">
            <a:extLst>
              <a:ext uri="{FF2B5EF4-FFF2-40B4-BE49-F238E27FC236}">
                <a16:creationId xmlns:a16="http://schemas.microsoft.com/office/drawing/2014/main" id="{3C61CFC0-26C3-4791-BD24-ABB2D357E416}"/>
              </a:ext>
            </a:extLst>
          </p:cNvPr>
          <p:cNvSpPr>
            <a:spLocks noGrp="1"/>
          </p:cNvSpPr>
          <p:nvPr>
            <p:ph idx="1"/>
          </p:nvPr>
        </p:nvSpPr>
        <p:spPr/>
        <p:txBody>
          <a:bodyPr/>
          <a:lstStyle/>
          <a:p>
            <a:r>
              <a:rPr lang="zh-TW" altLang="en-US" sz="2800" b="0" i="0" dirty="0">
                <a:solidFill>
                  <a:srgbClr val="008800"/>
                </a:solidFill>
                <a:effectLst/>
                <a:latin typeface="標楷體" panose="03000509000000000000" pitchFamily="65" charset="-120"/>
                <a:ea typeface="標楷體" panose="03000509000000000000" pitchFamily="65" charset="-120"/>
              </a:rPr>
              <a:t>事</a:t>
            </a:r>
            <a:r>
              <a:rPr lang="zh-TW" altLang="en-US" b="0" i="0" dirty="0">
                <a:solidFill>
                  <a:srgbClr val="000000"/>
                </a:solidFill>
                <a:effectLst/>
                <a:latin typeface="標楷體" panose="03000509000000000000" pitchFamily="65" charset="-120"/>
                <a:ea typeface="標楷體" panose="03000509000000000000" pitchFamily="65" charset="-120"/>
              </a:rPr>
              <a:t>故君子以其不受為義以其不殺為仁</a:t>
            </a:r>
            <a:r>
              <a:rPr lang="zh-TW" altLang="en-US" sz="2800" b="0" i="0" dirty="0">
                <a:solidFill>
                  <a:srgbClr val="008800"/>
                </a:solidFill>
                <a:effectLst/>
                <a:latin typeface="標楷體" panose="03000509000000000000" pitchFamily="65" charset="-120"/>
                <a:ea typeface="標楷體" panose="03000509000000000000" pitchFamily="65" charset="-120"/>
              </a:rPr>
              <a:t>故大其能去以其不以貧賤苟止故推二事與之</a:t>
            </a:r>
            <a:r>
              <a:rPr lang="zh-TW" altLang="en-US" b="0" i="0" dirty="0">
                <a:solidFill>
                  <a:srgbClr val="000000"/>
                </a:solidFill>
                <a:effectLst/>
                <a:latin typeface="標楷體" panose="03000509000000000000" pitchFamily="65" charset="-120"/>
                <a:ea typeface="標楷體" panose="03000509000000000000" pitchFamily="65" charset="-120"/>
              </a:rPr>
              <a:t>賢季子則呉何以有君有大夫</a:t>
            </a:r>
            <a:r>
              <a:rPr lang="zh-TW" altLang="en-US" sz="2800" b="0" i="0" dirty="0">
                <a:solidFill>
                  <a:srgbClr val="008800"/>
                </a:solidFill>
                <a:effectLst/>
                <a:latin typeface="標楷體" panose="03000509000000000000" pitchFamily="65" charset="-120"/>
                <a:ea typeface="標楷體" panose="03000509000000000000" pitchFamily="65" charset="-120"/>
              </a:rPr>
              <a:t>据其本不賢其君</a:t>
            </a:r>
            <a:r>
              <a:rPr lang="zh-TW" altLang="en-US" b="0" i="0" dirty="0">
                <a:solidFill>
                  <a:srgbClr val="000000"/>
                </a:solidFill>
                <a:effectLst/>
                <a:latin typeface="標楷體" panose="03000509000000000000" pitchFamily="65" charset="-120"/>
                <a:ea typeface="標楷體" panose="03000509000000000000" pitchFamily="65" charset="-120"/>
              </a:rPr>
              <a:t>以季子為臣則宜有君者也</a:t>
            </a:r>
            <a:r>
              <a:rPr lang="zh-TW" altLang="en-US" sz="2800" b="0" i="0" dirty="0">
                <a:solidFill>
                  <a:srgbClr val="008800"/>
                </a:solidFill>
                <a:effectLst/>
                <a:latin typeface="標楷體" panose="03000509000000000000" pitchFamily="65" charset="-120"/>
                <a:ea typeface="標楷體" panose="03000509000000000000" pitchFamily="65" charset="-120"/>
              </a:rPr>
              <a:t>方以季子賢許使有臣有大夫故宜有君</a:t>
            </a:r>
            <a:r>
              <a:rPr lang="zh-TW" altLang="en-US" b="0" i="0" dirty="0">
                <a:solidFill>
                  <a:srgbClr val="000000"/>
                </a:solidFill>
                <a:effectLst/>
                <a:latin typeface="標楷體" panose="03000509000000000000" pitchFamily="65" charset="-120"/>
                <a:ea typeface="標楷體" panose="03000509000000000000" pitchFamily="65" charset="-120"/>
              </a:rPr>
              <a:t>札者何呉季子之名也春秋賢者不名此何以名許夷狄者不壹而足也</a:t>
            </a:r>
            <a:r>
              <a:rPr lang="zh-TW" altLang="en-US" sz="2800" b="0" i="0" dirty="0">
                <a:solidFill>
                  <a:srgbClr val="008800"/>
                </a:solidFill>
                <a:effectLst/>
                <a:latin typeface="標楷體" panose="03000509000000000000" pitchFamily="65" charset="-120"/>
                <a:ea typeface="標楷體" panose="03000509000000000000" pitchFamily="65" charset="-120"/>
              </a:rPr>
              <a:t>故降字而名</a:t>
            </a:r>
            <a:r>
              <a:rPr lang="zh-TW" altLang="en-US" b="0" i="0" dirty="0">
                <a:solidFill>
                  <a:srgbClr val="000000"/>
                </a:solidFill>
                <a:effectLst/>
                <a:latin typeface="標楷體" panose="03000509000000000000" pitchFamily="65" charset="-120"/>
                <a:ea typeface="標楷體" panose="03000509000000000000" pitchFamily="65" charset="-120"/>
              </a:rPr>
              <a:t>季子者所賢也曷為不足乎季子許人臣者必使臣許人子者必使子也</a:t>
            </a:r>
            <a:r>
              <a:rPr lang="zh-TW" altLang="en-US" sz="2800" b="0" i="0" dirty="0">
                <a:solidFill>
                  <a:srgbClr val="008800"/>
                </a:solidFill>
                <a:effectLst/>
                <a:latin typeface="標楷體" panose="03000509000000000000" pitchFamily="65" charset="-120"/>
                <a:ea typeface="標楷體" panose="03000509000000000000" pitchFamily="65" charset="-120"/>
              </a:rPr>
              <a:t>縁臣子尊榮莫不欲與君父共之字季子則逺其君夷狄常例離君父辭故不足以隆父子之親厚君臣之義季子讓在殺僚後豫於此賢之者移諱于闔廬不可以見讓故復因聘起其事</a:t>
            </a:r>
            <a:endParaRPr lang="zh-TW" altLang="en-US" dirty="0"/>
          </a:p>
        </p:txBody>
      </p:sp>
    </p:spTree>
    <p:extLst>
      <p:ext uri="{BB962C8B-B14F-4D97-AF65-F5344CB8AC3E}">
        <p14:creationId xmlns:p14="http://schemas.microsoft.com/office/powerpoint/2010/main" val="3598207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6A7BED1-7C08-492F-9000-91EE8D0AB3E8}"/>
              </a:ext>
            </a:extLst>
          </p:cNvPr>
          <p:cNvSpPr>
            <a:spLocks noGrp="1"/>
          </p:cNvSpPr>
          <p:nvPr>
            <p:ph type="title"/>
          </p:nvPr>
        </p:nvSpPr>
        <p:spPr/>
        <p:txBody>
          <a:bodyPr/>
          <a:lstStyle/>
          <a:p>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作為</a:t>
            </a:r>
            <a:r>
              <a:rPr lang="zh-TW" altLang="en-US" sz="4400" kern="100" dirty="0">
                <a:effectLst/>
                <a:latin typeface="Calibri" panose="020F0502020204030204" pitchFamily="34" charset="0"/>
                <a:ea typeface="標楷體" panose="03000509000000000000" pitchFamily="65" charset="-120"/>
                <a:cs typeface="Times New Roman" panose="02020603050405020304" pitchFamily="18" charset="0"/>
              </a:rPr>
              <a:t>其他</a:t>
            </a:r>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社會的借鏡</a:t>
            </a:r>
            <a:endParaRPr lang="zh-TW" altLang="en-US" dirty="0"/>
          </a:p>
        </p:txBody>
      </p:sp>
      <p:sp>
        <p:nvSpPr>
          <p:cNvPr id="3" name="內容版面配置區 2">
            <a:extLst>
              <a:ext uri="{FF2B5EF4-FFF2-40B4-BE49-F238E27FC236}">
                <a16:creationId xmlns:a16="http://schemas.microsoft.com/office/drawing/2014/main" id="{D3153821-CBB6-440D-8580-C242F77B6AC8}"/>
              </a:ext>
            </a:extLst>
          </p:cNvPr>
          <p:cNvSpPr>
            <a:spLocks noGrp="1"/>
          </p:cNvSpPr>
          <p:nvPr>
            <p:ph idx="1"/>
          </p:nvPr>
        </p:nvSpPr>
        <p:spPr/>
        <p:txBody>
          <a:bodyPr/>
          <a:lstStyle/>
          <a:p>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這樣的理想社會可以跟《易經‧乾卦》</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「群龍无首」的理想相互發明，</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為全人類各民族提供思考發展模式的參考。</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而在這個過程中，海峽兩岸各有分工，</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以實際一甲子及四十年社會發展的成果</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作為</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其他</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社會的借鏡，讓他們各取所宜，</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在自己選擇的道路上自主運用，</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創新調整，以打造屬於自己的未來。</a:t>
            </a:r>
            <a:endParaRPr lang="zh-TW" altLang="zh-TW" sz="3600" kern="100" dirty="0">
              <a:effectLst/>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spTree>
    <p:extLst>
      <p:ext uri="{BB962C8B-B14F-4D97-AF65-F5344CB8AC3E}">
        <p14:creationId xmlns:p14="http://schemas.microsoft.com/office/powerpoint/2010/main" val="4119547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3852808-B5D9-4BAB-B024-AA7BE97297A9}"/>
              </a:ext>
            </a:extLst>
          </p:cNvPr>
          <p:cNvSpPr>
            <a:spLocks noGrp="1"/>
          </p:cNvSpPr>
          <p:nvPr>
            <p:ph type="ctrTitle"/>
          </p:nvPr>
        </p:nvSpPr>
        <p:spPr/>
        <p:txBody>
          <a:bodyPr/>
          <a:lstStyle/>
          <a:p>
            <a:r>
              <a:rPr lang="zh-TW" altLang="zh-TW" sz="6000" kern="100" dirty="0">
                <a:solidFill>
                  <a:srgbClr val="0000FF"/>
                </a:solidFill>
                <a:effectLst/>
                <a:latin typeface="Calibri" panose="020F0502020204030204" pitchFamily="34" charset="0"/>
                <a:ea typeface="標楷體" panose="03000509000000000000" pitchFamily="65" charset="-120"/>
                <a:cs typeface="Times New Roman" panose="02020603050405020304" pitchFamily="18" charset="0"/>
              </a:rPr>
              <a:t>孔子的深心獨詣</a:t>
            </a:r>
            <a:br>
              <a:rPr lang="zh-TW" altLang="zh-TW" sz="6000" kern="100" dirty="0">
                <a:effectLst/>
                <a:latin typeface="Calibri" panose="020F0502020204030204" pitchFamily="34" charset="0"/>
                <a:ea typeface="新細明體" panose="02020500000000000000" pitchFamily="18" charset="-120"/>
                <a:cs typeface="Times New Roman" panose="02020603050405020304" pitchFamily="18" charset="0"/>
              </a:rPr>
            </a:br>
            <a:endParaRPr lang="zh-TW" altLang="en-US" dirty="0"/>
          </a:p>
        </p:txBody>
      </p:sp>
      <p:sp>
        <p:nvSpPr>
          <p:cNvPr id="3" name="副標題 2">
            <a:extLst>
              <a:ext uri="{FF2B5EF4-FFF2-40B4-BE49-F238E27FC236}">
                <a16:creationId xmlns:a16="http://schemas.microsoft.com/office/drawing/2014/main" id="{47CA4F71-359F-4DE4-8EF9-5F1F71908269}"/>
              </a:ext>
            </a:extLst>
          </p:cNvPr>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1314930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E50CFAB-E598-44CC-8EE2-519492351406}"/>
              </a:ext>
            </a:extLst>
          </p:cNvPr>
          <p:cNvSpPr>
            <a:spLocks noGrp="1"/>
          </p:cNvSpPr>
          <p:nvPr>
            <p:ph type="title"/>
          </p:nvPr>
        </p:nvSpPr>
        <p:spPr/>
        <p:txBody>
          <a:bodyPr/>
          <a:lstStyle/>
          <a:p>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上探正天端</a:t>
            </a:r>
            <a:r>
              <a:rPr lang="zh-TW" altLang="en-US" sz="44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下明得失</a:t>
            </a:r>
            <a:endParaRPr lang="zh-TW" altLang="en-US" dirty="0"/>
          </a:p>
        </p:txBody>
      </p:sp>
      <p:sp>
        <p:nvSpPr>
          <p:cNvPr id="3" name="內容版面配置區 2">
            <a:extLst>
              <a:ext uri="{FF2B5EF4-FFF2-40B4-BE49-F238E27FC236}">
                <a16:creationId xmlns:a16="http://schemas.microsoft.com/office/drawing/2014/main" id="{A9EA5986-60F6-4DCF-80D9-BA439E337405}"/>
              </a:ext>
            </a:extLst>
          </p:cNvPr>
          <p:cNvSpPr>
            <a:spLocks noGrp="1"/>
          </p:cNvSpPr>
          <p:nvPr>
            <p:ph idx="1"/>
          </p:nvPr>
        </p:nvSpPr>
        <p:spPr/>
        <p:txBody>
          <a:bodyPr>
            <a:normAutofit/>
          </a:bodyPr>
          <a:lstStyle/>
          <a:p>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董仲舒在《春秋繁露‧俞序》中指出：</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「仲尼之作春秋也，上探正天端，</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王公之位，萬物民之所欲，</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下明得失，起賢才，以待後聖。</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故引史記，理往事，正是非，見王公」。接著又說：「孔子明得失，見成敗，疾時世之不仁，</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失王道之體，故緣人情，赦小過，</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《傳》又明之曰：「君子辭也。」</a:t>
            </a:r>
            <a:endParaRPr lang="zh-TW" altLang="en-US" dirty="0"/>
          </a:p>
        </p:txBody>
      </p:sp>
    </p:spTree>
    <p:extLst>
      <p:ext uri="{BB962C8B-B14F-4D97-AF65-F5344CB8AC3E}">
        <p14:creationId xmlns:p14="http://schemas.microsoft.com/office/powerpoint/2010/main" val="3029459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AC74B6C-55CC-4FA9-B9C7-9C62B6508CDA}"/>
              </a:ext>
            </a:extLst>
          </p:cNvPr>
          <p:cNvSpPr>
            <a:spLocks noGrp="1"/>
          </p:cNvSpPr>
          <p:nvPr>
            <p:ph type="title"/>
          </p:nvPr>
        </p:nvSpPr>
        <p:spPr/>
        <p:txBody>
          <a:bodyPr/>
          <a:lstStyle/>
          <a:p>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因行事</a:t>
            </a:r>
            <a:r>
              <a:rPr lang="zh-TW" altLang="en-US" sz="44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4400" kern="100" dirty="0">
                <a:effectLst/>
                <a:latin typeface="Calibri" panose="020F0502020204030204" pitchFamily="34" charset="0"/>
                <a:ea typeface="標楷體" panose="03000509000000000000" pitchFamily="65" charset="-120"/>
                <a:cs typeface="Times New Roman" panose="02020603050405020304" pitchFamily="18" charset="0"/>
              </a:rPr>
              <a:t>加王心</a:t>
            </a:r>
            <a:endParaRPr lang="zh-TW" altLang="en-US" dirty="0"/>
          </a:p>
        </p:txBody>
      </p:sp>
      <p:sp>
        <p:nvSpPr>
          <p:cNvPr id="3" name="內容版面配置區 2">
            <a:extLst>
              <a:ext uri="{FF2B5EF4-FFF2-40B4-BE49-F238E27FC236}">
                <a16:creationId xmlns:a16="http://schemas.microsoft.com/office/drawing/2014/main" id="{3E101108-2AC2-45D5-ABCF-8BAF0DBDEAF1}"/>
              </a:ext>
            </a:extLst>
          </p:cNvPr>
          <p:cNvSpPr>
            <a:spLocks noGrp="1"/>
          </p:cNvSpPr>
          <p:nvPr>
            <p:ph idx="1"/>
          </p:nvPr>
        </p:nvSpPr>
        <p:spPr/>
        <p:txBody>
          <a:bodyPr>
            <a:normAutofit/>
          </a:bodyPr>
          <a:lstStyle/>
          <a:p>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孔子曰：「吾因行事，加吾王心焉。」</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所以孔子「假其位號以正人倫，因其成敗以明順逆，故其所善，則桓文行之而遂，其所惡，</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則亂國行之終以敗，故始言大惡殺君亡國，</a:t>
            </a:r>
            <a:r>
              <a:rPr lang="zh-TW" altLang="en-US" sz="3600" kern="100" dirty="0">
                <a:effectLst/>
                <a:latin typeface="Calibri" panose="020F0502020204030204" pitchFamily="34" charset="0"/>
                <a:ea typeface="標楷體" panose="03000509000000000000" pitchFamily="65" charset="-120"/>
                <a:cs typeface="Times New Roman" panose="02020603050405020304" pitchFamily="18" charset="0"/>
              </a:rPr>
              <a:t>                            </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終言赦小過，是亦始於麤粗，終於精微，教化流行，德澤大洽，天下之人人有士君子之行而少過矣」。孔子的深心獨詣在</a:t>
            </a:r>
            <a:r>
              <a:rPr lang="en-US" altLang="zh-TW" sz="3600" kern="100" dirty="0">
                <a:effectLst/>
                <a:latin typeface="Calibri" panose="020F0502020204030204" pitchFamily="34" charset="0"/>
                <a:ea typeface="標楷體" panose="03000509000000000000" pitchFamily="65" charset="-120"/>
                <a:cs typeface="Times New Roman" panose="02020603050405020304" pitchFamily="18" charset="0"/>
              </a:rPr>
              <a:t>21</a:t>
            </a:r>
            <a:r>
              <a:rPr lang="zh-TW" altLang="zh-TW" sz="3600" kern="100" dirty="0">
                <a:effectLst/>
                <a:latin typeface="Calibri" panose="020F0502020204030204" pitchFamily="34" charset="0"/>
                <a:ea typeface="標楷體" panose="03000509000000000000" pitchFamily="65" charset="-120"/>
                <a:cs typeface="Times New Roman" panose="02020603050405020304" pitchFamily="18" charset="0"/>
              </a:rPr>
              <a:t>世紀的今天，依然令人動容！</a:t>
            </a:r>
            <a:endParaRPr lang="zh-TW" altLang="en-US" sz="3600" dirty="0"/>
          </a:p>
        </p:txBody>
      </p:sp>
    </p:spTree>
    <p:extLst>
      <p:ext uri="{BB962C8B-B14F-4D97-AF65-F5344CB8AC3E}">
        <p14:creationId xmlns:p14="http://schemas.microsoft.com/office/powerpoint/2010/main" val="1944270979"/>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4315</Words>
  <Application>Microsoft Office PowerPoint</Application>
  <PresentationFormat>寬螢幕</PresentationFormat>
  <Paragraphs>120</Paragraphs>
  <Slides>54</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54</vt:i4>
      </vt:variant>
    </vt:vector>
  </HeadingPairs>
  <TitlesOfParts>
    <vt:vector size="59" baseType="lpstr">
      <vt:lpstr>標楷體</vt:lpstr>
      <vt:lpstr>Arial</vt:lpstr>
      <vt:lpstr>Calibri</vt:lpstr>
      <vt:lpstr>Calibri Light</vt:lpstr>
      <vt:lpstr>Office 佈景主題</vt:lpstr>
      <vt:lpstr>開創21世紀人類新社會 </vt:lpstr>
      <vt:lpstr>分 享 大 綱</vt:lpstr>
      <vt:lpstr>微言大義的密碼</vt:lpstr>
      <vt:lpstr>                                                                   人類「太平世」社會的藍圖 </vt:lpstr>
      <vt:lpstr>以春秋當新王</vt:lpstr>
      <vt:lpstr>作為其他社會的借鏡</vt:lpstr>
      <vt:lpstr>孔子的深心獨詣 </vt:lpstr>
      <vt:lpstr>上探正天端 下明得失</vt:lpstr>
      <vt:lpstr>因行事 加王心</vt:lpstr>
      <vt:lpstr>「利他」「謙讓」的傳奇 </vt:lpstr>
      <vt:lpstr>                                                                                                              超新星時代來臨 </vt:lpstr>
      <vt:lpstr>揭開歷史新頁</vt:lpstr>
      <vt:lpstr>吳子使札來聘</vt:lpstr>
      <vt:lpstr>不受為義 不殺為仁</vt:lpstr>
      <vt:lpstr>代表性人物</vt:lpstr>
      <vt:lpstr>樂於與人為善的誠信君子 </vt:lpstr>
      <vt:lpstr>廣交天下賢士</vt:lpstr>
      <vt:lpstr>優勢「文化基因」</vt:lpstr>
      <vt:lpstr>華夏龍脈雙玉山 </vt:lpstr>
      <vt:lpstr>三龍交匯</vt:lpstr>
      <vt:lpstr>華夏龍脈略圖</vt:lpstr>
      <vt:lpstr>世界性的文化櫥窗</vt:lpstr>
      <vt:lpstr>《春秋》的「王者典範」 </vt:lpstr>
      <vt:lpstr>                                                                                                          中山先生實踐「公天下」 </vt:lpstr>
      <vt:lpstr>廣結善緣</vt:lpstr>
      <vt:lpstr>群龍天下</vt:lpstr>
      <vt:lpstr>「群龍天下」的生態系統 </vt:lpstr>
      <vt:lpstr>獨立自主地選擇</vt:lpstr>
      <vt:lpstr>各正性命 保合大和</vt:lpstr>
      <vt:lpstr>《春秋公羊傳》</vt:lpstr>
      <vt:lpstr>《春秋公羊傳》</vt:lpstr>
      <vt:lpstr>《春秋公羊傳》</vt:lpstr>
      <vt:lpstr>《春秋公羊傳》</vt:lpstr>
      <vt:lpstr>《春秋公羊傳》</vt:lpstr>
      <vt:lpstr>《春秋公羊傳》</vt:lpstr>
      <vt:lpstr>《春秋左傳》</vt:lpstr>
      <vt:lpstr>《春秋左傳》</vt:lpstr>
      <vt:lpstr>《春秋左傳》</vt:lpstr>
      <vt:lpstr>《春秋左傳》</vt:lpstr>
      <vt:lpstr>《春秋左傳》</vt:lpstr>
      <vt:lpstr>《春秋左傳》</vt:lpstr>
      <vt:lpstr>《春秋左傳》</vt:lpstr>
      <vt:lpstr>《春秋左傳》</vt:lpstr>
      <vt:lpstr>《春秋左傳》</vt:lpstr>
      <vt:lpstr>《春秋左傳》</vt:lpstr>
      <vt:lpstr>《春秋左傳》</vt:lpstr>
      <vt:lpstr>《春秋左傳》</vt:lpstr>
      <vt:lpstr>《春秋左傳》</vt:lpstr>
      <vt:lpstr>《春秋穀梁傳》《何休解詁》</vt:lpstr>
      <vt:lpstr>《春秋穀梁傳》</vt:lpstr>
      <vt:lpstr>《何休解詁》</vt:lpstr>
      <vt:lpstr>《何休解詁》</vt:lpstr>
      <vt:lpstr>《何休解詁》</vt:lpstr>
      <vt:lpstr>《何休解詁》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TW CPMA</dc:creator>
  <cp:lastModifiedBy>TW CPMA</cp:lastModifiedBy>
  <cp:revision>21</cp:revision>
  <dcterms:created xsi:type="dcterms:W3CDTF">2021-04-06T00:58:33Z</dcterms:created>
  <dcterms:modified xsi:type="dcterms:W3CDTF">2021-04-06T04:40:14Z</dcterms:modified>
</cp:coreProperties>
</file>